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0.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4" r:id="rId6"/>
    <p:sldMasterId id="2147483692" r:id="rId7"/>
    <p:sldMasterId id="2147483722" r:id="rId8"/>
    <p:sldMasterId id="2147483734" r:id="rId9"/>
    <p:sldMasterId id="2147483760" r:id="rId10"/>
    <p:sldMasterId id="2147483777" r:id="rId11"/>
    <p:sldMasterId id="2147483795" r:id="rId12"/>
    <p:sldMasterId id="2147483816" r:id="rId13"/>
    <p:sldMasterId id="2147483843" r:id="rId14"/>
    <p:sldMasterId id="2147483853" r:id="rId15"/>
  </p:sldMasterIdLst>
  <p:notesMasterIdLst>
    <p:notesMasterId r:id="rId34"/>
  </p:notesMasterIdLst>
  <p:sldIdLst>
    <p:sldId id="290" r:id="rId16"/>
    <p:sldId id="291" r:id="rId17"/>
    <p:sldId id="260" r:id="rId18"/>
    <p:sldId id="257" r:id="rId19"/>
    <p:sldId id="258" r:id="rId20"/>
    <p:sldId id="266" r:id="rId21"/>
    <p:sldId id="278" r:id="rId22"/>
    <p:sldId id="276" r:id="rId23"/>
    <p:sldId id="282" r:id="rId24"/>
    <p:sldId id="289" r:id="rId25"/>
    <p:sldId id="284" r:id="rId26"/>
    <p:sldId id="285" r:id="rId27"/>
    <p:sldId id="283" r:id="rId28"/>
    <p:sldId id="286" r:id="rId29"/>
    <p:sldId id="287" r:id="rId30"/>
    <p:sldId id="288"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840" autoAdjust="0"/>
  </p:normalViewPr>
  <p:slideViewPr>
    <p:cSldViewPr snapToGrid="0">
      <p:cViewPr varScale="1">
        <p:scale>
          <a:sx n="86" d="100"/>
          <a:sy n="86" d="100"/>
        </p:scale>
        <p:origin x="336"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ail Gillani" userId="6249fe15-c6e5-4382-8452-bcdbac0a2ff8" providerId="ADAL" clId="{A8838E9D-FA7A-4A03-8E18-DD645234F766}"/>
    <pc:docChg chg="delSld modSld sldOrd">
      <pc:chgData name="Shimail Gillani" userId="6249fe15-c6e5-4382-8452-bcdbac0a2ff8" providerId="ADAL" clId="{A8838E9D-FA7A-4A03-8E18-DD645234F766}" dt="2018-02-06T03:13:11.031" v="56" actId="20577"/>
      <pc:docMkLst>
        <pc:docMk/>
      </pc:docMkLst>
      <pc:sldChg chg="del">
        <pc:chgData name="Shimail Gillani" userId="6249fe15-c6e5-4382-8452-bcdbac0a2ff8" providerId="ADAL" clId="{A8838E9D-FA7A-4A03-8E18-DD645234F766}" dt="2018-02-06T03:02:25.038" v="0" actId="2696"/>
        <pc:sldMkLst>
          <pc:docMk/>
          <pc:sldMk cId="3788647698" sldId="259"/>
        </pc:sldMkLst>
      </pc:sldChg>
      <pc:sldChg chg="modSp">
        <pc:chgData name="Shimail Gillani" userId="6249fe15-c6e5-4382-8452-bcdbac0a2ff8" providerId="ADAL" clId="{A8838E9D-FA7A-4A03-8E18-DD645234F766}" dt="2018-02-06T03:13:11.031" v="56" actId="20577"/>
        <pc:sldMkLst>
          <pc:docMk/>
          <pc:sldMk cId="705509317" sldId="260"/>
        </pc:sldMkLst>
        <pc:spChg chg="mod">
          <ac:chgData name="Shimail Gillani" userId="6249fe15-c6e5-4382-8452-bcdbac0a2ff8" providerId="ADAL" clId="{A8838E9D-FA7A-4A03-8E18-DD645234F766}" dt="2018-02-06T03:13:11.031" v="56" actId="20577"/>
          <ac:spMkLst>
            <pc:docMk/>
            <pc:sldMk cId="705509317" sldId="260"/>
            <ac:spMk id="2" creationId="{00000000-0000-0000-0000-000000000000}"/>
          </ac:spMkLst>
        </pc:spChg>
      </pc:sldChg>
      <pc:sldChg chg="del">
        <pc:chgData name="Shimail Gillani" userId="6249fe15-c6e5-4382-8452-bcdbac0a2ff8" providerId="ADAL" clId="{A8838E9D-FA7A-4A03-8E18-DD645234F766}" dt="2018-02-06T03:07:13.597" v="39" actId="2696"/>
        <pc:sldMkLst>
          <pc:docMk/>
          <pc:sldMk cId="2243261235" sldId="265"/>
        </pc:sldMkLst>
      </pc:sldChg>
      <pc:sldChg chg="modSp ord">
        <pc:chgData name="Shimail Gillani" userId="6249fe15-c6e5-4382-8452-bcdbac0a2ff8" providerId="ADAL" clId="{A8838E9D-FA7A-4A03-8E18-DD645234F766}" dt="2018-02-06T03:05:40.096" v="38" actId="20577"/>
        <pc:sldMkLst>
          <pc:docMk/>
          <pc:sldMk cId="2768159458" sldId="266"/>
        </pc:sldMkLst>
        <pc:spChg chg="mod">
          <ac:chgData name="Shimail Gillani" userId="6249fe15-c6e5-4382-8452-bcdbac0a2ff8" providerId="ADAL" clId="{A8838E9D-FA7A-4A03-8E18-DD645234F766}" dt="2018-02-06T03:05:40.096" v="38" actId="20577"/>
          <ac:spMkLst>
            <pc:docMk/>
            <pc:sldMk cId="2768159458" sldId="266"/>
            <ac:spMk id="26" creationId="{00000000-0000-0000-0000-000000000000}"/>
          </ac:spMkLst>
        </pc:spChg>
      </pc:sldChg>
      <pc:sldChg chg="del">
        <pc:chgData name="Shimail Gillani" userId="6249fe15-c6e5-4382-8452-bcdbac0a2ff8" providerId="ADAL" clId="{A8838E9D-FA7A-4A03-8E18-DD645234F766}" dt="2018-02-06T03:07:18.058" v="40" actId="2696"/>
        <pc:sldMkLst>
          <pc:docMk/>
          <pc:sldMk cId="37991338" sldId="268"/>
        </pc:sldMkLst>
      </pc:sldChg>
      <pc:sldChg chg="del">
        <pc:chgData name="Shimail Gillani" userId="6249fe15-c6e5-4382-8452-bcdbac0a2ff8" providerId="ADAL" clId="{A8838E9D-FA7A-4A03-8E18-DD645234F766}" dt="2018-02-06T03:07:21.006" v="42" actId="2696"/>
        <pc:sldMkLst>
          <pc:docMk/>
          <pc:sldMk cId="1897784522" sldId="269"/>
        </pc:sldMkLst>
      </pc:sldChg>
      <pc:sldChg chg="del">
        <pc:chgData name="Shimail Gillani" userId="6249fe15-c6e5-4382-8452-bcdbac0a2ff8" providerId="ADAL" clId="{A8838E9D-FA7A-4A03-8E18-DD645234F766}" dt="2018-02-06T03:04:38.581" v="20" actId="2696"/>
        <pc:sldMkLst>
          <pc:docMk/>
          <pc:sldMk cId="1418317315" sldId="274"/>
        </pc:sldMkLst>
      </pc:sldChg>
      <pc:sldChg chg="del modTransition">
        <pc:chgData name="Shimail Gillani" userId="6249fe15-c6e5-4382-8452-bcdbac0a2ff8" providerId="ADAL" clId="{A8838E9D-FA7A-4A03-8E18-DD645234F766}" dt="2018-02-06T03:09:28.108" v="44" actId="2696"/>
        <pc:sldMkLst>
          <pc:docMk/>
          <pc:sldMk cId="1492821689" sldId="281"/>
        </pc:sldMkLst>
      </pc:sldChg>
      <pc:sldChg chg="modTransition">
        <pc:chgData name="Shimail Gillani" userId="6249fe15-c6e5-4382-8452-bcdbac0a2ff8" providerId="ADAL" clId="{A8838E9D-FA7A-4A03-8E18-DD645234F766}" dt="2018-02-06T03:07:39.399" v="43"/>
        <pc:sldMkLst>
          <pc:docMk/>
          <pc:sldMk cId="3657412772" sldId="282"/>
        </pc:sldMkLst>
      </pc:sldChg>
      <pc:sldChg chg="modTransition">
        <pc:chgData name="Shimail Gillani" userId="6249fe15-c6e5-4382-8452-bcdbac0a2ff8" providerId="ADAL" clId="{A8838E9D-FA7A-4A03-8E18-DD645234F766}" dt="2018-02-06T03:07:39.399" v="43"/>
        <pc:sldMkLst>
          <pc:docMk/>
          <pc:sldMk cId="2725061527" sldId="283"/>
        </pc:sldMkLst>
      </pc:sldChg>
      <pc:sldChg chg="modTransition">
        <pc:chgData name="Shimail Gillani" userId="6249fe15-c6e5-4382-8452-bcdbac0a2ff8" providerId="ADAL" clId="{A8838E9D-FA7A-4A03-8E18-DD645234F766}" dt="2018-02-06T03:07:39.399" v="43"/>
        <pc:sldMkLst>
          <pc:docMk/>
          <pc:sldMk cId="1837224261" sldId="284"/>
        </pc:sldMkLst>
      </pc:sldChg>
      <pc:sldChg chg="modTransition">
        <pc:chgData name="Shimail Gillani" userId="6249fe15-c6e5-4382-8452-bcdbac0a2ff8" providerId="ADAL" clId="{A8838E9D-FA7A-4A03-8E18-DD645234F766}" dt="2018-02-06T03:07:39.399" v="43"/>
        <pc:sldMkLst>
          <pc:docMk/>
          <pc:sldMk cId="3857752999" sldId="285"/>
        </pc:sldMkLst>
      </pc:sldChg>
      <pc:sldChg chg="modTransition">
        <pc:chgData name="Shimail Gillani" userId="6249fe15-c6e5-4382-8452-bcdbac0a2ff8" providerId="ADAL" clId="{A8838E9D-FA7A-4A03-8E18-DD645234F766}" dt="2018-02-06T03:07:39.399" v="43"/>
        <pc:sldMkLst>
          <pc:docMk/>
          <pc:sldMk cId="2807483491" sldId="286"/>
        </pc:sldMkLst>
      </pc:sldChg>
      <pc:sldChg chg="modTransition">
        <pc:chgData name="Shimail Gillani" userId="6249fe15-c6e5-4382-8452-bcdbac0a2ff8" providerId="ADAL" clId="{A8838E9D-FA7A-4A03-8E18-DD645234F766}" dt="2018-02-06T03:07:39.399" v="43"/>
        <pc:sldMkLst>
          <pc:docMk/>
          <pc:sldMk cId="1475020708" sldId="287"/>
        </pc:sldMkLst>
      </pc:sldChg>
      <pc:sldChg chg="modTransition">
        <pc:chgData name="Shimail Gillani" userId="6249fe15-c6e5-4382-8452-bcdbac0a2ff8" providerId="ADAL" clId="{A8838E9D-FA7A-4A03-8E18-DD645234F766}" dt="2018-02-06T03:07:39.399" v="43"/>
        <pc:sldMkLst>
          <pc:docMk/>
          <pc:sldMk cId="201644659" sldId="288"/>
        </pc:sldMkLst>
      </pc:sldChg>
      <pc:sldChg chg="modTransition">
        <pc:chgData name="Shimail Gillani" userId="6249fe15-c6e5-4382-8452-bcdbac0a2ff8" providerId="ADAL" clId="{A8838E9D-FA7A-4A03-8E18-DD645234F766}" dt="2018-02-06T03:07:39.399" v="43"/>
        <pc:sldMkLst>
          <pc:docMk/>
          <pc:sldMk cId="3232699719" sldId="289"/>
        </pc:sldMkLst>
      </pc:sldChg>
      <pc:sldChg chg="modSp">
        <pc:chgData name="Shimail Gillani" userId="6249fe15-c6e5-4382-8452-bcdbac0a2ff8" providerId="ADAL" clId="{A8838E9D-FA7A-4A03-8E18-DD645234F766}" dt="2018-02-06T03:03:38.169" v="19" actId="20577"/>
        <pc:sldMkLst>
          <pc:docMk/>
          <pc:sldMk cId="523269627" sldId="290"/>
        </pc:sldMkLst>
        <pc:spChg chg="mod">
          <ac:chgData name="Shimail Gillani" userId="6249fe15-c6e5-4382-8452-bcdbac0a2ff8" providerId="ADAL" clId="{A8838E9D-FA7A-4A03-8E18-DD645234F766}" dt="2018-02-06T03:03:38.169" v="19" actId="20577"/>
          <ac:spMkLst>
            <pc:docMk/>
            <pc:sldMk cId="523269627" sldId="290"/>
            <ac:spMk id="5" creationId="{00000000-0000-0000-0000-000000000000}"/>
          </ac:spMkLst>
        </pc:spChg>
      </pc:sldChg>
      <pc:sldMasterChg chg="delSldLayout">
        <pc:chgData name="Shimail Gillani" userId="6249fe15-c6e5-4382-8452-bcdbac0a2ff8" providerId="ADAL" clId="{A8838E9D-FA7A-4A03-8E18-DD645234F766}" dt="2018-02-06T03:07:18.058" v="41" actId="2696"/>
        <pc:sldMasterMkLst>
          <pc:docMk/>
          <pc:sldMasterMk cId="101650861" sldId="2147483734"/>
        </pc:sldMasterMkLst>
        <pc:sldLayoutChg chg="del">
          <pc:chgData name="Shimail Gillani" userId="6249fe15-c6e5-4382-8452-bcdbac0a2ff8" providerId="ADAL" clId="{A8838E9D-FA7A-4A03-8E18-DD645234F766}" dt="2018-02-06T03:07:18.058" v="41" actId="2696"/>
          <pc:sldLayoutMkLst>
            <pc:docMk/>
            <pc:sldMasterMk cId="101650861" sldId="2147483734"/>
            <pc:sldLayoutMk cId="2258010109" sldId="2147483758"/>
          </pc:sldLayoutMkLst>
        </pc:sldLayoutChg>
      </pc:sldMasterChg>
    </pc:docChg>
  </pc:docChgLst>
  <pc:docChgLst>
    <pc:chgData name="Rahul Bagaria" userId="a0bd91e9-f161-4ac3-a328-32e92e9e1627" providerId="ADAL" clId="{D3199A97-0C6C-4A95-950F-3DFD4FD5FF88}"/>
  </pc:docChgLst>
  <pc:docChgLst>
    <pc:chgData name="Rahul Bagaria" userId="a0bd91e9-f161-4ac3-a328-32e92e9e1627" providerId="ADAL" clId="{961DA5C6-89C4-43F4-B455-BC27CEA2B609}"/>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14B089D1-A749-435E-9AD6-F3AA5903042E}" type="presOf" srcId="{473F8D28-9B24-45F7-82C2-D98FCC74B220}" destId="{0841CD39-4A26-4AA0-9C2A-2566F1D538AF}" srcOrd="0" destOrd="0" presId="urn:microsoft.com/office/officeart/2005/8/layout/default"/>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EDEED619-FA9C-4873-9A73-FAE5E67BD5A7}" srcId="{473F8D28-9B24-45F7-82C2-D98FCC74B220}" destId="{AC6C38C4-CBF8-4F1B-A426-F11B739C6B4C}" srcOrd="0" destOrd="0" parTransId="{AA95B964-C624-4251-9A3A-CB52B0C2180A}" sibTransId="{7022702F-478F-4B60-BF4C-318E5F52F08A}"/>
    <dgm:cxn modelId="{15100E1D-36EE-42FC-B73E-ACC8B18B2DCC}" type="presOf" srcId="{AC6C38C4-CBF8-4F1B-A426-F11B739C6B4C}" destId="{F3820D46-0FEA-4B16-823A-EE57A0B7F217}" srcOrd="0" destOrd="0" presId="urn:microsoft.com/office/officeart/2005/8/layout/default"/>
    <dgm:cxn modelId="{F9977D25-97C7-42A6-BF76-E2A431B8D631}" srcId="{473F8D28-9B24-45F7-82C2-D98FCC74B220}" destId="{FC113269-521D-4F5E-9C28-A5C23380EC98}" srcOrd="2" destOrd="0" parTransId="{740A5BDD-38B0-4BA6-81E3-596B3D057901}" sibTransId="{443BDDDB-B3A3-4BB1-983E-83E2CAAACFB2}"/>
    <dgm:cxn modelId="{52D78533-16AB-4C5C-8934-CA5166598391}" srcId="{473F8D28-9B24-45F7-82C2-D98FCC74B220}" destId="{E7E7CB74-77D2-4279-BD26-5F6281F2F861}" srcOrd="3" destOrd="0" parTransId="{68ECEDFF-AA23-48AE-A3A3-889D274934D7}" sibTransId="{A3FC83BA-0267-4E55-B825-DE0F7B0A81E8}"/>
    <dgm:cxn modelId="{DD5C2B6A-4B57-474C-BEF3-70EB677B6633}" srcId="{473F8D28-9B24-45F7-82C2-D98FCC74B220}" destId="{2173BF89-492F-4970-BB08-3DF68BB1E2F4}" srcOrd="1" destOrd="0" parTransId="{078AED14-1D1D-4F04-9D9F-95F6098E9DC7}" sibTransId="{FADC5B1E-B857-42CD-8234-89F50D0D4030}"/>
    <dgm:cxn modelId="{57345952-7B36-419B-82EF-B114F188C513}" type="presOf" srcId="{E7E7CB74-77D2-4279-BD26-5F6281F2F861}" destId="{3E5624FC-8C14-47DA-A1DC-6DBEF1F5BB5A}" srcOrd="0" destOrd="0" presId="urn:microsoft.com/office/officeart/2005/8/layout/default"/>
    <dgm:cxn modelId="{CED2C45A-8EE1-4930-A35A-5F45756232E3}" type="presOf" srcId="{2173BF89-492F-4970-BB08-3DF68BB1E2F4}" destId="{1443D666-4A2B-4056-85CE-D842A38B160C}" srcOrd="0" destOrd="0" presId="urn:microsoft.com/office/officeart/2005/8/layout/default"/>
    <dgm:cxn modelId="{02A1D8CC-FA8D-4455-A904-7B6F4AD83AF4}" type="presOf" srcId="{FC113269-521D-4F5E-9C28-A5C23380EC98}" destId="{830675DB-577B-46EE-9C0E-06640DC020B0}"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B659A26E-84FF-4B1D-B2FB-AC4A5AFA4161}" type="presParOf" srcId="{0841CD39-4A26-4AA0-9C2A-2566F1D538AF}" destId="{F3820D46-0FEA-4B16-823A-EE57A0B7F217}" srcOrd="0" destOrd="0" presId="urn:microsoft.com/office/officeart/2005/8/layout/default"/>
    <dgm:cxn modelId="{4FDDADB8-3F0C-457F-93C9-2A4C15C501A4}" type="presParOf" srcId="{0841CD39-4A26-4AA0-9C2A-2566F1D538AF}" destId="{08DD9495-EF8F-4649-B243-6300CF01679C}" srcOrd="1" destOrd="0" presId="urn:microsoft.com/office/officeart/2005/8/layout/default"/>
    <dgm:cxn modelId="{CB89F625-080A-438F-A895-EBDCEBDB4C08}" type="presParOf" srcId="{0841CD39-4A26-4AA0-9C2A-2566F1D538AF}" destId="{1443D666-4A2B-4056-85CE-D842A38B160C}" srcOrd="2" destOrd="0" presId="urn:microsoft.com/office/officeart/2005/8/layout/default"/>
    <dgm:cxn modelId="{78855992-0007-4D98-851A-C15CB579B6B1}" type="presParOf" srcId="{0841CD39-4A26-4AA0-9C2A-2566F1D538AF}" destId="{B600E667-8FB0-4050-95EF-A0E557760378}" srcOrd="3" destOrd="0" presId="urn:microsoft.com/office/officeart/2005/8/layout/default"/>
    <dgm:cxn modelId="{95E1F2FA-3346-4057-9EB4-0915CC564499}" type="presParOf" srcId="{0841CD39-4A26-4AA0-9C2A-2566F1D538AF}" destId="{830675DB-577B-46EE-9C0E-06640DC020B0}" srcOrd="4" destOrd="0" presId="urn:microsoft.com/office/officeart/2005/8/layout/default"/>
    <dgm:cxn modelId="{02D4A78D-1BE4-4367-A229-CC0C07A4FF8E}" type="presParOf" srcId="{0841CD39-4A26-4AA0-9C2A-2566F1D538AF}" destId="{B2B19356-2CC9-406F-9194-B4787FF831F7}" srcOrd="5" destOrd="0" presId="urn:microsoft.com/office/officeart/2005/8/layout/default"/>
    <dgm:cxn modelId="{83E0AE37-5283-4817-AB54-F3D9F9B80498}"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77349-CAAF-4EF8-AF94-2A2EB09306CA}"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2606A-9F27-46D4-A8CB-C445BEA630EA}" type="slidenum">
              <a:rPr lang="en-US" smtClean="0"/>
              <a:t>‹#›</a:t>
            </a:fld>
            <a:endParaRPr lang="en-US"/>
          </a:p>
        </p:txBody>
      </p:sp>
    </p:spTree>
    <p:extLst>
      <p:ext uri="{BB962C8B-B14F-4D97-AF65-F5344CB8AC3E}">
        <p14:creationId xmlns:p14="http://schemas.microsoft.com/office/powerpoint/2010/main" val="354115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3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10</a:t>
            </a:fld>
            <a:endParaRPr lang="en-US"/>
          </a:p>
        </p:txBody>
      </p:sp>
    </p:spTree>
    <p:extLst>
      <p:ext uri="{BB962C8B-B14F-4D97-AF65-F5344CB8AC3E}">
        <p14:creationId xmlns:p14="http://schemas.microsoft.com/office/powerpoint/2010/main" val="4219565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8852AB-D34F-4224-A71B-BA3F8A9D7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89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12</a:t>
            </a:fld>
            <a:endParaRPr lang="en-US"/>
          </a:p>
        </p:txBody>
      </p:sp>
    </p:spTree>
    <p:extLst>
      <p:ext uri="{BB962C8B-B14F-4D97-AF65-F5344CB8AC3E}">
        <p14:creationId xmlns:p14="http://schemas.microsoft.com/office/powerpoint/2010/main" val="321947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Capture debug snapshots at the point when exceptions are thrown in your application. View snapshots in the portal to see variables and parameters in code and open them with Visual Studio Enterprise for a full snapshot debugging experience.</a:t>
            </a:r>
            <a:endParaRPr lang="en-US" i="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60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14</a:t>
            </a:fld>
            <a:endParaRPr lang="en-US"/>
          </a:p>
        </p:txBody>
      </p:sp>
    </p:spTree>
    <p:extLst>
      <p:ext uri="{BB962C8B-B14F-4D97-AF65-F5344CB8AC3E}">
        <p14:creationId xmlns:p14="http://schemas.microsoft.com/office/powerpoint/2010/main" val="131809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15</a:t>
            </a:fld>
            <a:endParaRPr lang="en-US"/>
          </a:p>
        </p:txBody>
      </p:sp>
    </p:spTree>
    <p:extLst>
      <p:ext uri="{BB962C8B-B14F-4D97-AF65-F5344CB8AC3E}">
        <p14:creationId xmlns:p14="http://schemas.microsoft.com/office/powerpoint/2010/main" val="2450903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16</a:t>
            </a:fld>
            <a:endParaRPr lang="en-US"/>
          </a:p>
        </p:txBody>
      </p:sp>
    </p:spTree>
    <p:extLst>
      <p:ext uri="{BB962C8B-B14F-4D97-AF65-F5344CB8AC3E}">
        <p14:creationId xmlns:p14="http://schemas.microsoft.com/office/powerpoint/2010/main" val="3098033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2606A-9F27-46D4-A8CB-C445BEA630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14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4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88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4</a:t>
            </a:fld>
            <a:endParaRPr lang="en-US"/>
          </a:p>
        </p:txBody>
      </p:sp>
    </p:spTree>
    <p:extLst>
      <p:ext uri="{BB962C8B-B14F-4D97-AF65-F5344CB8AC3E}">
        <p14:creationId xmlns:p14="http://schemas.microsoft.com/office/powerpoint/2010/main" val="240754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5</a:t>
            </a:fld>
            <a:endParaRPr lang="en-US"/>
          </a:p>
        </p:txBody>
      </p:sp>
    </p:spTree>
    <p:extLst>
      <p:ext uri="{BB962C8B-B14F-4D97-AF65-F5344CB8AC3E}">
        <p14:creationId xmlns:p14="http://schemas.microsoft.com/office/powerpoint/2010/main" val="238163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1" u="sng" kern="1200" dirty="0">
                <a:solidFill>
                  <a:schemeClr val="tx1"/>
                </a:solidFill>
                <a:effectLst/>
                <a:latin typeface="Segoe UI Light" pitchFamily="34" charset="0"/>
                <a:ea typeface="+mn-ea"/>
                <a:cs typeface="+mn-cs"/>
              </a:rPr>
              <a:t>Our Mission</a:t>
            </a:r>
            <a:r>
              <a:rPr lang="en-US" sz="900" b="1" i="1"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Empower developers to create better apps: reliable, performant, trustworthy.</a:t>
            </a:r>
            <a:endParaRPr lang="en-US" sz="900" kern="1200" dirty="0">
              <a:solidFill>
                <a:schemeClr val="tx1"/>
              </a:solidFill>
              <a:effectLst/>
              <a:latin typeface="Segoe UI Light" pitchFamily="34" charset="0"/>
              <a:ea typeface="+mn-ea"/>
              <a:cs typeface="+mn-cs"/>
            </a:endParaRPr>
          </a:p>
          <a:p>
            <a:r>
              <a:rPr lang="en-US" sz="900" b="1" i="1" u="sng" kern="1200" dirty="0">
                <a:solidFill>
                  <a:schemeClr val="tx1"/>
                </a:solidFill>
                <a:effectLst/>
                <a:latin typeface="Segoe UI Light" pitchFamily="34" charset="0"/>
                <a:ea typeface="+mn-ea"/>
                <a:cs typeface="+mn-cs"/>
              </a:rPr>
              <a:t>Our Vision</a:t>
            </a:r>
            <a:r>
              <a:rPr lang="en-US" sz="900" b="1" i="1"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Application Insights will make the overall Azure offering better for developers by providing the best solution for monitoring, diagnosing and analyzing apps.</a:t>
            </a:r>
            <a:endParaRPr lang="en-US" sz="900" kern="1200" dirty="0">
              <a:solidFill>
                <a:schemeClr val="tx1"/>
              </a:solidFill>
              <a:effectLst/>
              <a:latin typeface="Segoe UI Light" pitchFamily="34" charset="0"/>
              <a:ea typeface="+mn-ea"/>
              <a:cs typeface="+mn-cs"/>
            </a:endParaRPr>
          </a:p>
          <a:p>
            <a:endParaRPr lang="en-US" dirty="0"/>
          </a:p>
          <a:p>
            <a:pPr marL="171450" indent="-171450">
              <a:buFont typeface="Arial" panose="020B0604020202020204" pitchFamily="34" charset="0"/>
              <a:buChar char="•"/>
            </a:pPr>
            <a:r>
              <a:rPr lang="en-US" dirty="0"/>
              <a:t>Provide mature, scalable, holistic APM capabilities intrinsic to Azure that help customers detect, diagnose, and analyze common issues leveraging pre-built views</a:t>
            </a:r>
          </a:p>
          <a:p>
            <a:pPr marL="171450" indent="-171450">
              <a:buFont typeface="Arial" panose="020B0604020202020204" pitchFamily="34" charset="0"/>
              <a:buChar char="•"/>
            </a:pPr>
            <a:r>
              <a:rPr lang="en-US" dirty="0"/>
              <a:t>Provide advanced analytics capability that will enable them to go in-depth, get answers to probing questions unique to their application and business needs with the ability to share the knowledge gained in the process with the rest of the team</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Continually improve our product to support scale &amp; complexity in enterprise scenarios including composite app topology views, cross component queries, smart adaptive scaling &amp; a unified view for management</a:t>
            </a:r>
          </a:p>
          <a:p>
            <a:pPr marL="171450" indent="-171450">
              <a:buFont typeface="Arial" panose="020B0604020202020204" pitchFamily="34" charset="0"/>
              <a:buChar char="•"/>
            </a:pPr>
            <a:r>
              <a:rPr lang="en-US" dirty="0"/>
              <a:t>Expand to enable development teams to succeed with their app by providing intelligence on customer adoption and engagement.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Value to Business: SLA + KPI + Customers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11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7</a:t>
            </a:fld>
            <a:endParaRPr lang="en-US"/>
          </a:p>
        </p:txBody>
      </p:sp>
    </p:spTree>
    <p:extLst>
      <p:ext uri="{BB962C8B-B14F-4D97-AF65-F5344CB8AC3E}">
        <p14:creationId xmlns:p14="http://schemas.microsoft.com/office/powerpoint/2010/main" val="188583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9:02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824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Automatically detect performance degradations in dependent services or infrastructure and correlate with app performance. Drill down to profiler examples and view code level breakdown of time spent executing the request.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8852AB-D34F-4224-A71B-BA3F8A9D7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651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6.xml"/><Relationship Id="rId5" Type="http://schemas.openxmlformats.org/officeDocument/2006/relationships/image" Target="../media/image33.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emf"/><Relationship Id="rId1" Type="http://schemas.openxmlformats.org/officeDocument/2006/relationships/slideMaster" Target="../slideMasters/slideMaster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emf"/><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8.xml"/><Relationship Id="rId5" Type="http://schemas.openxmlformats.org/officeDocument/2006/relationships/image" Target="../media/image33.png"/><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27.emf"/></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1.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emf"/><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01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7284816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909949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661557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711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49606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60854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01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483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2589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51066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63307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5939161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98273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7395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05877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281935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8158643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4724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524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6937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77503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716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1254140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461125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585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8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424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8794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068527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77493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065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28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1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Content Non-Bulleted Text-blue">
    <p:bg bwMode="ltGray">
      <p:bgPr>
        <a:solidFill>
          <a:srgbClr val="00B050"/>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3207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31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286841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605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638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3372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9993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3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334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5113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03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37843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80759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160914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2568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96682"/>
          </a:xfrm>
        </p:spPr>
        <p:txBody>
          <a:bodyPr vert="horz" wrap="square" lIns="146304" tIns="91440" rIns="146304" bIns="91440" rtlCol="0">
            <a:noAutofit/>
          </a:bodyPr>
          <a:lstStyle>
            <a:lvl1pPr>
              <a:defRPr lang="en-US" sz="3920" smtClean="0"/>
            </a:lvl1pPr>
            <a:lvl2pPr>
              <a:defRPr lang="en-US" sz="3528" smtClean="0">
                <a:latin typeface="+mj-lt"/>
              </a:defRPr>
            </a:lvl2pPr>
            <a:lvl3pPr>
              <a:defRPr lang="en-US" sz="3136"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76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75365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35637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94364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1218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280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87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39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160900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94125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76612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830848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8874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6853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900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355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59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23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144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54111"/>
            <a:ext cx="11653522" cy="612823"/>
          </a:xfrm>
          <a:prstGeom prst="rect">
            <a:avLst/>
          </a:prstGeom>
          <a:noFill/>
          <a:ln w="12700">
            <a:noFill/>
            <a:miter lim="800000"/>
            <a:headEnd type="none" w="sm" len="sm"/>
            <a:tailEnd type="none" w="sm" len="sm"/>
          </a:ln>
          <a:effectLst/>
        </p:spPr>
        <p:txBody>
          <a:bodyPr vert="horz" wrap="square" lIns="179259" tIns="143407" rIns="179259" bIns="143407" numCol="1" anchor="b"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74988413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0260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6"/>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7"/>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2"/>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192">
              <a:defRPr/>
            </a:pPr>
            <a:fld id="{683C0046-3368-4DD4-96D6-CD0FF2C1233E}" type="datetimeFigureOut">
              <a:rPr lang="en-IN" smtClean="0">
                <a:solidFill>
                  <a:srgbClr val="FFFFFF"/>
                </a:solidFill>
              </a:rPr>
              <a:pPr defTabSz="914192">
                <a:defRPr/>
              </a:pPr>
              <a:t>05-02-2018</a:t>
            </a:fld>
            <a:endParaRPr lang="en-IN" dirty="0">
              <a:solidFill>
                <a:srgbClr val="FFFFFF"/>
              </a:solidFill>
            </a:endParaRPr>
          </a:p>
        </p:txBody>
      </p:sp>
      <p:sp>
        <p:nvSpPr>
          <p:cNvPr id="8" name="Footer Placeholder 7"/>
          <p:cNvSpPr>
            <a:spLocks noGrp="1"/>
          </p:cNvSpPr>
          <p:nvPr>
            <p:ph type="ftr" sz="quarter" idx="11"/>
          </p:nvPr>
        </p:nvSpPr>
        <p:spPr>
          <a:xfrm>
            <a:off x="685800" y="6554699"/>
            <a:ext cx="5029200" cy="228600"/>
          </a:xfrm>
          <a:prstGeom prst="rect">
            <a:avLst/>
          </a:prstGeom>
        </p:spPr>
        <p:txBody>
          <a:bodyPr/>
          <a:lstStyle/>
          <a:p>
            <a:pPr defTabSz="914192">
              <a:defRPr/>
            </a:pPr>
            <a:endParaRPr lang="en-IN" dirty="0">
              <a:solidFill>
                <a:srgbClr val="FFFFFF"/>
              </a:solidFill>
            </a:endParaRPr>
          </a:p>
        </p:txBody>
      </p:sp>
      <p:sp>
        <p:nvSpPr>
          <p:cNvPr id="9" name="Slide Number Placeholder 8"/>
          <p:cNvSpPr>
            <a:spLocks noGrp="1"/>
          </p:cNvSpPr>
          <p:nvPr>
            <p:ph type="sldNum" sz="quarter" idx="12"/>
          </p:nvPr>
        </p:nvSpPr>
        <p:spPr>
          <a:xfrm>
            <a:off x="8897422" y="6274160"/>
            <a:ext cx="2743200" cy="365125"/>
          </a:xfrm>
          <a:prstGeom prst="rect">
            <a:avLst/>
          </a:prstGeom>
        </p:spPr>
        <p:txBody>
          <a:bodyPr/>
          <a:lstStyle/>
          <a:p>
            <a:pPr defTabSz="914192">
              <a:defRPr/>
            </a:pPr>
            <a:fld id="{1F6B3001-8C1E-45A3-9010-27210849299D}" type="slidenum">
              <a:rPr lang="en-IN" smtClean="0">
                <a:solidFill>
                  <a:srgbClr val="FFFFFF"/>
                </a:solidFill>
              </a:rPr>
              <a:pPr defTabSz="914192">
                <a:defRPr/>
              </a:pPr>
              <a:t>‹#›</a:t>
            </a:fld>
            <a:endParaRPr lang="en-IN" dirty="0">
              <a:solidFill>
                <a:srgbClr val="FFFFFF"/>
              </a:solidFill>
            </a:endParaRPr>
          </a:p>
        </p:txBody>
      </p:sp>
    </p:spTree>
    <p:extLst>
      <p:ext uri="{BB962C8B-B14F-4D97-AF65-F5344CB8AC3E}">
        <p14:creationId xmlns:p14="http://schemas.microsoft.com/office/powerpoint/2010/main" val="36527287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8" y="611865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135661"/>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71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7EF3AE27-9587-4CE8-A505-987082E90C2E}" type="datetimeFigureOut">
              <a:rPr lang="en-US" sz="1200" smtClean="0">
                <a:solidFill>
                  <a:prstClr val="black">
                    <a:tint val="75000"/>
                  </a:prstClr>
                </a:solidFill>
                <a:latin typeface="Calibri" panose="020F0502020204030204"/>
              </a:rPr>
              <a:pPr defTabSz="914225">
                <a:defRPr/>
              </a:pPr>
              <a:t>2/5/2018</a:t>
            </a:fld>
            <a:endParaRPr lang="en-US" sz="1200">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algn="ctr" defTabSz="914225">
              <a:defRPr/>
            </a:pPr>
            <a:endParaRPr lang="en-US" sz="120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algn="r" defTabSz="914225">
              <a:defRPr/>
            </a:pPr>
            <a:fld id="{60A6484D-8F4C-4CC4-BE69-D164114A27CE}"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1331096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415766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15744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47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6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4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4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819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4879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25954"/>
            <a:ext cx="12192000" cy="6883955"/>
          </a:xfrm>
          <a:prstGeom prst="rect">
            <a:avLst/>
          </a:prstGeom>
        </p:spPr>
      </p:pic>
      <p:pic>
        <p:nvPicPr>
          <p:cNvPr id="5" name="Picture 4"/>
          <p:cNvPicPr>
            <a:picLocks noChangeAspect="1"/>
          </p:cNvPicPr>
          <p:nvPr userDrawn="1"/>
        </p:nvPicPr>
        <p:blipFill>
          <a:blip r:embed="rId3"/>
          <a:stretch>
            <a:fillRect/>
          </a:stretch>
        </p:blipFill>
        <p:spPr>
          <a:xfrm>
            <a:off x="450205" y="3133843"/>
            <a:ext cx="2993084" cy="641866"/>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6756210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905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0104499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86260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76641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91679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30992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64663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0932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96457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462445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41453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365690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4860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586231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064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075261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2433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04908204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913112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7777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255500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649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397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559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60274118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831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378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48277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424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026389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534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3531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211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5515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70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47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4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1971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423369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586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130423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73912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400508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7173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1150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611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8202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3508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215730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197811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1049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358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9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067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177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1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892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093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59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532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0576143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2600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017583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567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8040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227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08158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9624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6869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344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146233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18F9E1-4AC3-4893-AEDD-5FF6195F8D8F}"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5783047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731" r="13829" b="1"/>
          <a:stretch/>
        </p:blipFill>
        <p:spPr>
          <a:xfrm>
            <a:off x="-19054" y="0"/>
            <a:ext cx="12211055" cy="6858000"/>
          </a:xfrm>
          <a:prstGeom prst="rect">
            <a:avLst/>
          </a:prstGeom>
        </p:spPr>
      </p:pic>
      <p:sp>
        <p:nvSpPr>
          <p:cNvPr id="2" name="Title 1"/>
          <p:cNvSpPr>
            <a:spLocks noGrp="1"/>
          </p:cNvSpPr>
          <p:nvPr>
            <p:ph type="ctrTitle"/>
          </p:nvPr>
        </p:nvSpPr>
        <p:spPr>
          <a:xfrm>
            <a:off x="1448179" y="2421173"/>
            <a:ext cx="10496171" cy="2012480"/>
          </a:xfrm>
        </p:spPr>
        <p:txBody>
          <a:bodyPr/>
          <a:lstStyle>
            <a:lvl1pPr>
              <a:defRPr sz="5399">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a:xfrm>
            <a:off x="1448179" y="4440915"/>
            <a:ext cx="7445604" cy="1204912"/>
          </a:xfrm>
          <a:prstGeom prst="rect">
            <a:avLst/>
          </a:prstGeom>
        </p:spPr>
        <p:txBody>
          <a:bodyPr/>
          <a:lstStyle>
            <a:lvl1pPr marL="0" indent="0">
              <a:buNone/>
              <a:defRPr sz="3200">
                <a:solidFill>
                  <a:schemeClr val="tx1"/>
                </a:solidFill>
                <a:latin typeface="Segoe UI Light" pitchFamily="34" charset="0"/>
              </a:defRPr>
            </a:lvl1pPr>
            <a:lvl2pPr marL="457112" indent="0">
              <a:buNone/>
              <a:defRPr sz="2000"/>
            </a:lvl2pPr>
            <a:lvl3pPr marL="914225" indent="0">
              <a:buNone/>
              <a:defRPr sz="2000"/>
            </a:lvl3pPr>
            <a:lvl4pPr marL="1371337" indent="0">
              <a:buNone/>
              <a:defRPr sz="2000"/>
            </a:lvl4pPr>
            <a:lvl5pPr marL="1828449" indent="0">
              <a:buNone/>
              <a:defRPr sz="2000"/>
            </a:lvl5pPr>
          </a:lstStyle>
          <a:p>
            <a:pPr lvl="0"/>
            <a:r>
              <a:rPr lang="en-US"/>
              <a:t>Edit Master text styles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74" y="481040"/>
            <a:ext cx="2484755" cy="1455918"/>
          </a:xfrm>
          <a:prstGeom prst="rect">
            <a:avLst/>
          </a:prstGeom>
        </p:spPr>
      </p:pic>
    </p:spTree>
    <p:extLst>
      <p:ext uri="{BB962C8B-B14F-4D97-AF65-F5344CB8AC3E}">
        <p14:creationId xmlns:p14="http://schemas.microsoft.com/office/powerpoint/2010/main" val="1743071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383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7"/>
            <a:ext cx="5384800" cy="4626858"/>
          </a:xfrm>
          <a:prstGeom prst="rect">
            <a:avLst/>
          </a:prstGeom>
        </p:spPr>
        <p:txBody>
          <a:bodyPr/>
          <a:lstStyle>
            <a:lvl1pPr marL="457112" indent="-457112">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99946"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058"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031"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144"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7"/>
            <a:ext cx="5384800" cy="4626858"/>
          </a:xfrm>
          <a:prstGeom prst="rect">
            <a:avLst/>
          </a:prstGeom>
        </p:spPr>
        <p:txBody>
          <a:bodyPr/>
          <a:lstStyle>
            <a:lvl1pPr marL="342834" indent="-342834">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808" indent="-285695">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781" indent="-228556">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893"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005"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630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502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0" hasCustomPrompt="1"/>
          </p:nvPr>
        </p:nvSpPr>
        <p:spPr>
          <a:xfrm>
            <a:off x="804883"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Tree>
    <p:extLst>
      <p:ext uri="{BB962C8B-B14F-4D97-AF65-F5344CB8AC3E}">
        <p14:creationId xmlns:p14="http://schemas.microsoft.com/office/powerpoint/2010/main" val="21383708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808447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14996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defRPr/>
            </a:pPr>
            <a:fld id="{0A9D7123-72F7-4849-BD8E-8FE1358A728B}" type="datetimeFigureOut">
              <a:rPr lang="en-US" smtClean="0">
                <a:solidFill>
                  <a:prstClr val="white"/>
                </a:solidFill>
              </a:rPr>
              <a:pPr defTabSz="914225">
                <a:defRPr/>
              </a:pPr>
              <a:t>2/5/2018</a:t>
            </a:fld>
            <a:endParaRPr lang="en-US" dirty="0">
              <a:solidFill>
                <a:prstClr val="white"/>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defRPr/>
            </a:pPr>
            <a:endParaRPr lang="en-US" dirty="0">
              <a:solidFill>
                <a:prstClr val="white"/>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defRPr/>
            </a:pPr>
            <a:fld id="{3B7F53D9-503C-43F0-8772-C53FE3EEB1EE}" type="slidenum">
              <a:rPr lang="en-US" smtClean="0">
                <a:solidFill>
                  <a:prstClr val="white"/>
                </a:solidFill>
              </a:rPr>
              <a:pPr defTabSz="914225">
                <a:defRPr/>
              </a:pPr>
              <a:t>‹#›</a:t>
            </a:fld>
            <a:endParaRPr lang="en-US" dirty="0">
              <a:solidFill>
                <a:prstClr val="white"/>
              </a:solidFill>
            </a:endParaRPr>
          </a:p>
        </p:txBody>
      </p:sp>
    </p:spTree>
    <p:extLst>
      <p:ext uri="{BB962C8B-B14F-4D97-AF65-F5344CB8AC3E}">
        <p14:creationId xmlns:p14="http://schemas.microsoft.com/office/powerpoint/2010/main" val="13301567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1308878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spTree>
    <p:extLst>
      <p:ext uri="{BB962C8B-B14F-4D97-AF65-F5344CB8AC3E}">
        <p14:creationId xmlns:p14="http://schemas.microsoft.com/office/powerpoint/2010/main" val="140394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18F9E1-4AC3-4893-AEDD-5FF6195F8D8F}"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1222340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4"/>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599462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4295480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07450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3878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99343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095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0919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801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0800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53551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8F9E1-4AC3-4893-AEDD-5FF6195F8D8F}"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4049010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11210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96884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37649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65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69336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9486216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5818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70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6152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8346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5665936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577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610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249490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46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8169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45755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511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89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624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175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video" Target="../media/media1.mp4"/><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media" Target="../media/media1.mp4"/><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5" Type="http://schemas.openxmlformats.org/officeDocument/2006/relationships/slideLayout" Target="../slideLayouts/slideLayout171.xml"/><Relationship Id="rId10" Type="http://schemas.openxmlformats.org/officeDocument/2006/relationships/theme" Target="../theme/theme10.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theme" Target="../theme/theme1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0.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2.emf"/><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6.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7.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2.emf"/><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theme" Target="../theme/theme8.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image" Target="../media/image10.png"/><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8F9E1-4AC3-4893-AEDD-5FF6195F8D8F}" type="datetimeFigureOut">
              <a:rPr lang="en-US" smtClean="0"/>
              <a:t>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2EBDD-AAF5-4B33-98FE-861D6233BF48}" type="slidenum">
              <a:rPr lang="en-US" smtClean="0"/>
              <a:t>‹#›</a:t>
            </a:fld>
            <a:endParaRPr lang="en-US"/>
          </a:p>
        </p:txBody>
      </p:sp>
      <p:pic>
        <p:nvPicPr>
          <p:cNvPr id="9" name="mmbackground">
            <a:hlinkClick r:id="" action="ppaction://media"/>
          </p:cNvPr>
          <p:cNvPicPr>
            <a:picLocks noChangeAspect="1"/>
          </p:cNvPicPr>
          <p:nvPr userDrawn="1">
            <a:videoFile r:link="rId16"/>
            <p:extLst>
              <p:ext uri="{DAA4B4D4-6D71-4841-9C94-3DE7FCFB9230}">
                <p14:media xmlns:p14="http://schemas.microsoft.com/office/powerpoint/2010/main" r:embed="rId15"/>
              </p:ext>
            </p:extLst>
          </p:nvPr>
        </p:nvPicPr>
        <p:blipFill>
          <a:blip r:embed="rId17"/>
          <a:stretch>
            <a:fillRect/>
          </a:stretch>
        </p:blipFill>
        <p:spPr>
          <a:xfrm>
            <a:off x="0" y="0"/>
            <a:ext cx="12192000" cy="6858000"/>
          </a:xfrm>
          <a:prstGeom prst="rect">
            <a:avLst/>
          </a:prstGeom>
        </p:spPr>
      </p:pic>
    </p:spTree>
    <p:extLst>
      <p:ext uri="{BB962C8B-B14F-4D97-AF65-F5344CB8AC3E}">
        <p14:creationId xmlns:p14="http://schemas.microsoft.com/office/powerpoint/2010/main" val="2101958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6419313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6163721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87630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0625419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3"/>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64308570"/>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457112" rtl="0" eaLnBrk="1" fontAlgn="base" hangingPunct="1">
        <a:lnSpc>
          <a:spcPct val="80000"/>
        </a:lnSpc>
        <a:spcBef>
          <a:spcPct val="0"/>
        </a:spcBef>
        <a:spcAft>
          <a:spcPct val="0"/>
        </a:spcAft>
        <a:defRPr sz="5399" kern="1200">
          <a:solidFill>
            <a:srgbClr val="0070C0"/>
          </a:solidFill>
          <a:latin typeface="Segoe UI Light"/>
          <a:ea typeface="ＭＳ Ｐゴシック" charset="0"/>
          <a:cs typeface="Segoe UI Light"/>
        </a:defRPr>
      </a:lvl1pPr>
      <a:lvl2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112" algn="l" defTabSz="457112" rtl="0" eaLnBrk="1" fontAlgn="base" hangingPunct="1">
        <a:spcBef>
          <a:spcPct val="0"/>
        </a:spcBef>
        <a:spcAft>
          <a:spcPct val="0"/>
        </a:spcAft>
        <a:defRPr sz="4400">
          <a:solidFill>
            <a:schemeClr val="accent1"/>
          </a:solidFill>
          <a:latin typeface="Segoe UI Light" charset="0"/>
          <a:ea typeface="ＭＳ Ｐゴシック" charset="0"/>
        </a:defRPr>
      </a:lvl6pPr>
      <a:lvl7pPr marL="914225" algn="l" defTabSz="457112" rtl="0" eaLnBrk="1" fontAlgn="base" hangingPunct="1">
        <a:spcBef>
          <a:spcPct val="0"/>
        </a:spcBef>
        <a:spcAft>
          <a:spcPct val="0"/>
        </a:spcAft>
        <a:defRPr sz="4400">
          <a:solidFill>
            <a:schemeClr val="accent1"/>
          </a:solidFill>
          <a:latin typeface="Segoe UI Light" charset="0"/>
          <a:ea typeface="ＭＳ Ｐゴシック" charset="0"/>
        </a:defRPr>
      </a:lvl7pPr>
      <a:lvl8pPr marL="1371337" algn="l" defTabSz="457112" rtl="0" eaLnBrk="1" fontAlgn="base" hangingPunct="1">
        <a:spcBef>
          <a:spcPct val="0"/>
        </a:spcBef>
        <a:spcAft>
          <a:spcPct val="0"/>
        </a:spcAft>
        <a:defRPr sz="4400">
          <a:solidFill>
            <a:schemeClr val="accent1"/>
          </a:solidFill>
          <a:latin typeface="Segoe UI Light" charset="0"/>
          <a:ea typeface="ＭＳ Ｐゴシック" charset="0"/>
        </a:defRPr>
      </a:lvl8pPr>
      <a:lvl9pPr marL="1828449" algn="l" defTabSz="457112"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834" indent="-342834"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808" indent="-285695"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2781" indent="-228556" algn="l" defTabSz="914188"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99893"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005"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118" indent="-228556" algn="l" defTabSz="457112"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2" rtl="0" eaLnBrk="1" latinLnBrk="0" hangingPunct="1">
        <a:spcBef>
          <a:spcPct val="20000"/>
        </a:spcBef>
        <a:buFont typeface="Arial"/>
        <a:buChar char="•"/>
        <a:defRPr sz="2000" kern="1200">
          <a:solidFill>
            <a:schemeClr val="tx1"/>
          </a:solidFill>
          <a:latin typeface="+mn-lt"/>
          <a:ea typeface="+mn-ea"/>
          <a:cs typeface="+mn-cs"/>
        </a:defRPr>
      </a:lvl7pPr>
      <a:lvl8pPr marL="3428341" indent="-228556" algn="l" defTabSz="457112" rtl="0" eaLnBrk="1" latinLnBrk="0" hangingPunct="1">
        <a:spcBef>
          <a:spcPct val="20000"/>
        </a:spcBef>
        <a:buFont typeface="Arial"/>
        <a:buChar char="•"/>
        <a:defRPr sz="2000" kern="1200">
          <a:solidFill>
            <a:schemeClr val="tx1"/>
          </a:solidFill>
          <a:latin typeface="+mn-lt"/>
          <a:ea typeface="+mn-ea"/>
          <a:cs typeface="+mn-cs"/>
        </a:defRPr>
      </a:lvl8pPr>
      <a:lvl9pPr marL="3885453" indent="-228556" algn="l" defTabSz="4571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2" rtl="0" eaLnBrk="1" latinLnBrk="0" hangingPunct="1">
        <a:defRPr sz="1800" kern="1200">
          <a:solidFill>
            <a:schemeClr val="tx1"/>
          </a:solidFill>
          <a:latin typeface="+mn-lt"/>
          <a:ea typeface="+mn-ea"/>
          <a:cs typeface="+mn-cs"/>
        </a:defRPr>
      </a:lvl1pPr>
      <a:lvl2pPr marL="457112" algn="l" defTabSz="457112" rtl="0" eaLnBrk="1" latinLnBrk="0" hangingPunct="1">
        <a:defRPr sz="1800" kern="1200">
          <a:solidFill>
            <a:schemeClr val="tx1"/>
          </a:solidFill>
          <a:latin typeface="+mn-lt"/>
          <a:ea typeface="+mn-ea"/>
          <a:cs typeface="+mn-cs"/>
        </a:defRPr>
      </a:lvl2pPr>
      <a:lvl3pPr marL="914225" algn="l" defTabSz="457112" rtl="0" eaLnBrk="1" latinLnBrk="0" hangingPunct="1">
        <a:defRPr sz="1800" kern="1200">
          <a:solidFill>
            <a:schemeClr val="tx1"/>
          </a:solidFill>
          <a:latin typeface="+mn-lt"/>
          <a:ea typeface="+mn-ea"/>
          <a:cs typeface="+mn-cs"/>
        </a:defRPr>
      </a:lvl3pPr>
      <a:lvl4pPr marL="1371337" algn="l" defTabSz="457112" rtl="0" eaLnBrk="1" latinLnBrk="0" hangingPunct="1">
        <a:defRPr sz="1800" kern="1200">
          <a:solidFill>
            <a:schemeClr val="tx1"/>
          </a:solidFill>
          <a:latin typeface="+mn-lt"/>
          <a:ea typeface="+mn-ea"/>
          <a:cs typeface="+mn-cs"/>
        </a:defRPr>
      </a:lvl4pPr>
      <a:lvl5pPr marL="1828449" algn="l" defTabSz="457112" rtl="0" eaLnBrk="1" latinLnBrk="0" hangingPunct="1">
        <a:defRPr sz="1800" kern="1200">
          <a:solidFill>
            <a:schemeClr val="tx1"/>
          </a:solidFill>
          <a:latin typeface="+mn-lt"/>
          <a:ea typeface="+mn-ea"/>
          <a:cs typeface="+mn-cs"/>
        </a:defRPr>
      </a:lvl5pPr>
      <a:lvl6pPr marL="2285561" algn="l" defTabSz="457112" rtl="0" eaLnBrk="1" latinLnBrk="0" hangingPunct="1">
        <a:defRPr sz="1800" kern="1200">
          <a:solidFill>
            <a:schemeClr val="tx1"/>
          </a:solidFill>
          <a:latin typeface="+mn-lt"/>
          <a:ea typeface="+mn-ea"/>
          <a:cs typeface="+mn-cs"/>
        </a:defRPr>
      </a:lvl6pPr>
      <a:lvl7pPr marL="2742674" algn="l" defTabSz="457112" rtl="0" eaLnBrk="1" latinLnBrk="0" hangingPunct="1">
        <a:defRPr sz="1800" kern="1200">
          <a:solidFill>
            <a:schemeClr val="tx1"/>
          </a:solidFill>
          <a:latin typeface="+mn-lt"/>
          <a:ea typeface="+mn-ea"/>
          <a:cs typeface="+mn-cs"/>
        </a:defRPr>
      </a:lvl7pPr>
      <a:lvl8pPr marL="3199785" algn="l" defTabSz="457112" rtl="0" eaLnBrk="1" latinLnBrk="0" hangingPunct="1">
        <a:defRPr sz="1800" kern="1200">
          <a:solidFill>
            <a:schemeClr val="tx1"/>
          </a:solidFill>
          <a:latin typeface="+mn-lt"/>
          <a:ea typeface="+mn-ea"/>
          <a:cs typeface="+mn-cs"/>
        </a:defRPr>
      </a:lvl8pPr>
      <a:lvl9pPr marL="3656897" algn="l" defTabSz="45711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6508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59176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7621556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46090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1" r:id="rId5"/>
    <p:sldLayoutId id="2147483802" r:id="rId6"/>
    <p:sldLayoutId id="2147483803" r:id="rId7"/>
    <p:sldLayoutId id="2147483804" r:id="rId8"/>
    <p:sldLayoutId id="2147483806" r:id="rId9"/>
    <p:sldLayoutId id="2147483807" r:id="rId10"/>
    <p:sldLayoutId id="2147483808" r:id="rId11"/>
    <p:sldLayoutId id="2147483810" r:id="rId12"/>
    <p:sldLayoutId id="2147483812" r:id="rId13"/>
    <p:sldLayoutId id="2147483814" r:id="rId14"/>
    <p:sldLayoutId id="214748381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6363535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30.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30.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hyperlink" Target="https://channel9.msdn.com/Events/Build/2017" TargetMode="External"/><Relationship Id="rId2" Type="http://schemas.openxmlformats.org/officeDocument/2006/relationships/notesSlide" Target="../notesSlides/notesSlide17.xml"/><Relationship Id="rId1" Type="http://schemas.openxmlformats.org/officeDocument/2006/relationships/slideLayout" Target="../slideLayouts/slideLayout199.xml"/><Relationship Id="rId6" Type="http://schemas.openxmlformats.org/officeDocument/2006/relationships/hyperlink" Target="https://azure.microsoft.com/en-us/roadmap/?category=monitoring-management" TargetMode="External"/><Relationship Id="rId5" Type="http://schemas.openxmlformats.org/officeDocument/2006/relationships/hyperlink" Target="https://azure.microsoft.com/en-us/blog/tag/application-insights/" TargetMode="External"/><Relationship Id="rId4" Type="http://schemas.openxmlformats.org/officeDocument/2006/relationships/hyperlink" Target="http://aka.ms/AIGetStarted"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71.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Azure </a:t>
              </a:r>
              <a:b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Application Insights</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52326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7021-4849-4F6E-BD26-EA4AA4B61232}"/>
              </a:ext>
            </a:extLst>
          </p:cNvPr>
          <p:cNvSpPr>
            <a:spLocks noGrp="1"/>
          </p:cNvSpPr>
          <p:nvPr>
            <p:ph type="title"/>
          </p:nvPr>
        </p:nvSpPr>
        <p:spPr/>
        <p:txBody>
          <a:bodyPr/>
          <a:lstStyle/>
          <a:p>
            <a:r>
              <a:rPr lang="en-US" dirty="0"/>
              <a:t>Synthetic Availability Monitoring</a:t>
            </a:r>
          </a:p>
        </p:txBody>
      </p:sp>
      <p:pic>
        <p:nvPicPr>
          <p:cNvPr id="3" name="Picture 2">
            <a:extLst>
              <a:ext uri="{FF2B5EF4-FFF2-40B4-BE49-F238E27FC236}">
                <a16:creationId xmlns:a16="http://schemas.microsoft.com/office/drawing/2014/main" id="{9AA5002F-8266-4ECD-B96D-D6F5372EF73B}"/>
              </a:ext>
            </a:extLst>
          </p:cNvPr>
          <p:cNvPicPr>
            <a:picLocks noChangeAspect="1"/>
          </p:cNvPicPr>
          <p:nvPr/>
        </p:nvPicPr>
        <p:blipFill>
          <a:blip r:embed="rId3"/>
          <a:stretch>
            <a:fillRect/>
          </a:stretch>
        </p:blipFill>
        <p:spPr>
          <a:xfrm>
            <a:off x="365947" y="1072239"/>
            <a:ext cx="11462426" cy="56572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26997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26D7-DD9A-4C2F-8BA5-0D5E5B0C6B07}"/>
              </a:ext>
            </a:extLst>
          </p:cNvPr>
          <p:cNvSpPr>
            <a:spLocks noGrp="1"/>
          </p:cNvSpPr>
          <p:nvPr>
            <p:ph type="title"/>
          </p:nvPr>
        </p:nvSpPr>
        <p:spPr/>
        <p:txBody>
          <a:bodyPr/>
          <a:lstStyle/>
          <a:p>
            <a:r>
              <a:rPr lang="en-US" dirty="0"/>
              <a:t>Performance Monitoring &amp; Profiling</a:t>
            </a:r>
          </a:p>
        </p:txBody>
      </p:sp>
      <p:grpSp>
        <p:nvGrpSpPr>
          <p:cNvPr id="8" name="Group 7">
            <a:extLst>
              <a:ext uri="{FF2B5EF4-FFF2-40B4-BE49-F238E27FC236}">
                <a16:creationId xmlns:a16="http://schemas.microsoft.com/office/drawing/2014/main" id="{E3285FB2-8753-4548-9BF0-4661681A0EB9}"/>
              </a:ext>
            </a:extLst>
          </p:cNvPr>
          <p:cNvGrpSpPr/>
          <p:nvPr/>
        </p:nvGrpSpPr>
        <p:grpSpPr>
          <a:xfrm>
            <a:off x="496072" y="1070404"/>
            <a:ext cx="11202176" cy="5658388"/>
            <a:chOff x="595572" y="980952"/>
            <a:chExt cx="10769520" cy="5493075"/>
          </a:xfrm>
        </p:grpSpPr>
        <p:pic>
          <p:nvPicPr>
            <p:cNvPr id="3" name="Picture 2">
              <a:extLst>
                <a:ext uri="{FF2B5EF4-FFF2-40B4-BE49-F238E27FC236}">
                  <a16:creationId xmlns:a16="http://schemas.microsoft.com/office/drawing/2014/main" id="{FB131277-8C67-44E7-8927-6FDC2CAEFA2F}"/>
                </a:ext>
              </a:extLst>
            </p:cNvPr>
            <p:cNvPicPr>
              <a:picLocks noChangeAspect="1"/>
            </p:cNvPicPr>
            <p:nvPr/>
          </p:nvPicPr>
          <p:blipFill rotWithShape="1">
            <a:blip r:embed="rId3"/>
            <a:srcRect r="40282" b="2534"/>
            <a:stretch/>
          </p:blipFill>
          <p:spPr>
            <a:xfrm>
              <a:off x="595572" y="980953"/>
              <a:ext cx="5308271" cy="549307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CF746A6A-32C2-4051-8692-8C1DA80C3C0A}"/>
                </a:ext>
              </a:extLst>
            </p:cNvPr>
            <p:cNvPicPr>
              <a:picLocks noChangeAspect="1"/>
            </p:cNvPicPr>
            <p:nvPr/>
          </p:nvPicPr>
          <p:blipFill>
            <a:blip r:embed="rId4"/>
            <a:stretch>
              <a:fillRect/>
            </a:stretch>
          </p:blipFill>
          <p:spPr>
            <a:xfrm>
              <a:off x="5903843" y="980952"/>
              <a:ext cx="5461249" cy="549307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19F8D35-040E-4B7C-A496-D4F89271E85A}"/>
                </a:ext>
              </a:extLst>
            </p:cNvPr>
            <p:cNvPicPr>
              <a:picLocks noChangeAspect="1"/>
            </p:cNvPicPr>
            <p:nvPr/>
          </p:nvPicPr>
          <p:blipFill rotWithShape="1">
            <a:blip r:embed="rId3"/>
            <a:srcRect l="23276" t="-180" r="51752" b="95419"/>
            <a:stretch/>
          </p:blipFill>
          <p:spPr>
            <a:xfrm>
              <a:off x="5903843" y="982266"/>
              <a:ext cx="2219739" cy="268357"/>
            </a:xfrm>
            <a:prstGeom prst="rect">
              <a:avLst/>
            </a:prstGeom>
          </p:spPr>
        </p:pic>
      </p:grpSp>
    </p:spTree>
    <p:extLst>
      <p:ext uri="{BB962C8B-B14F-4D97-AF65-F5344CB8AC3E}">
        <p14:creationId xmlns:p14="http://schemas.microsoft.com/office/powerpoint/2010/main" val="18372242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D316-05D4-422F-AC5B-691D26CF061E}"/>
              </a:ext>
            </a:extLst>
          </p:cNvPr>
          <p:cNvSpPr>
            <a:spLocks noGrp="1"/>
          </p:cNvSpPr>
          <p:nvPr>
            <p:ph type="title"/>
          </p:nvPr>
        </p:nvSpPr>
        <p:spPr/>
        <p:txBody>
          <a:bodyPr/>
          <a:lstStyle/>
          <a:p>
            <a:r>
              <a:rPr lang="en-US" dirty="0"/>
              <a:t>Application Topology</a:t>
            </a:r>
          </a:p>
        </p:txBody>
      </p:sp>
      <p:pic>
        <p:nvPicPr>
          <p:cNvPr id="3" name="Picture 2">
            <a:extLst>
              <a:ext uri="{FF2B5EF4-FFF2-40B4-BE49-F238E27FC236}">
                <a16:creationId xmlns:a16="http://schemas.microsoft.com/office/drawing/2014/main" id="{FCA09EF3-8AFC-4B2C-9635-FCAF5897AD64}"/>
              </a:ext>
            </a:extLst>
          </p:cNvPr>
          <p:cNvPicPr>
            <a:picLocks noChangeAspect="1"/>
          </p:cNvPicPr>
          <p:nvPr/>
        </p:nvPicPr>
        <p:blipFill>
          <a:blip r:embed="rId3"/>
          <a:stretch>
            <a:fillRect/>
          </a:stretch>
        </p:blipFill>
        <p:spPr>
          <a:xfrm>
            <a:off x="57194" y="1080606"/>
            <a:ext cx="12079932" cy="56481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77529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dirty="0"/>
              <a:t>Snapshot Debugging in Production</a:t>
            </a:r>
          </a:p>
        </p:txBody>
      </p:sp>
      <p:pic>
        <p:nvPicPr>
          <p:cNvPr id="5" name="Picture 4" descr="C:\Users\praraj\AppData\Local\Microsoft\Windows\INetCache\Content.Word\2_DebugSnapshotPortal (002).png">
            <a:extLst>
              <a:ext uri="{FF2B5EF4-FFF2-40B4-BE49-F238E27FC236}">
                <a16:creationId xmlns:a16="http://schemas.microsoft.com/office/drawing/2014/main" id="{1FA4E503-084B-4889-AF08-86B89046CBB9}"/>
              </a:ext>
            </a:extLst>
          </p:cNvPr>
          <p:cNvPicPr/>
          <p:nvPr/>
        </p:nvPicPr>
        <p:blipFill rotWithShape="1">
          <a:blip r:embed="rId3">
            <a:extLst>
              <a:ext uri="{28A0092B-C50C-407E-A947-70E740481C1C}">
                <a14:useLocalDpi xmlns:a14="http://schemas.microsoft.com/office/drawing/2010/main" val="0"/>
              </a:ext>
            </a:extLst>
          </a:blip>
          <a:srcRect l="607"/>
          <a:stretch/>
        </p:blipFill>
        <p:spPr bwMode="auto">
          <a:xfrm>
            <a:off x="2011264" y="1189176"/>
            <a:ext cx="8171792" cy="5460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25061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9797-76EA-4EA9-9418-D77190E0AD14}"/>
              </a:ext>
            </a:extLst>
          </p:cNvPr>
          <p:cNvSpPr>
            <a:spLocks noGrp="1"/>
          </p:cNvSpPr>
          <p:nvPr>
            <p:ph type="title"/>
          </p:nvPr>
        </p:nvSpPr>
        <p:spPr/>
        <p:txBody>
          <a:bodyPr/>
          <a:lstStyle/>
          <a:p>
            <a:r>
              <a:rPr lang="en-US" dirty="0"/>
              <a:t>Ad-Hoc Data Analytics</a:t>
            </a:r>
          </a:p>
        </p:txBody>
      </p:sp>
      <p:pic>
        <p:nvPicPr>
          <p:cNvPr id="3" name="Picture 2">
            <a:extLst>
              <a:ext uri="{FF2B5EF4-FFF2-40B4-BE49-F238E27FC236}">
                <a16:creationId xmlns:a16="http://schemas.microsoft.com/office/drawing/2014/main" id="{EE007245-2641-4257-A026-39E469C25C54}"/>
              </a:ext>
            </a:extLst>
          </p:cNvPr>
          <p:cNvPicPr>
            <a:picLocks noChangeAspect="1"/>
          </p:cNvPicPr>
          <p:nvPr/>
        </p:nvPicPr>
        <p:blipFill>
          <a:blip r:embed="rId3"/>
          <a:stretch>
            <a:fillRect/>
          </a:stretch>
        </p:blipFill>
        <p:spPr>
          <a:xfrm>
            <a:off x="522946" y="1093971"/>
            <a:ext cx="11148427" cy="56646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74834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D00B-03A6-4577-B866-2B9CA9E161F1}"/>
              </a:ext>
            </a:extLst>
          </p:cNvPr>
          <p:cNvSpPr>
            <a:spLocks noGrp="1"/>
          </p:cNvSpPr>
          <p:nvPr>
            <p:ph type="title"/>
          </p:nvPr>
        </p:nvSpPr>
        <p:spPr/>
        <p:txBody>
          <a:bodyPr/>
          <a:lstStyle/>
          <a:p>
            <a:r>
              <a:rPr lang="en-US" dirty="0"/>
              <a:t>Customer Insights</a:t>
            </a:r>
          </a:p>
        </p:txBody>
      </p:sp>
      <p:pic>
        <p:nvPicPr>
          <p:cNvPr id="3" name="Picture 2">
            <a:extLst>
              <a:ext uri="{FF2B5EF4-FFF2-40B4-BE49-F238E27FC236}">
                <a16:creationId xmlns:a16="http://schemas.microsoft.com/office/drawing/2014/main" id="{7AF6B6F0-81E4-4E26-99FD-88758EA72F0F}"/>
              </a:ext>
            </a:extLst>
          </p:cNvPr>
          <p:cNvPicPr>
            <a:picLocks noChangeAspect="1"/>
          </p:cNvPicPr>
          <p:nvPr/>
        </p:nvPicPr>
        <p:blipFill>
          <a:blip r:embed="rId3"/>
          <a:stretch>
            <a:fillRect/>
          </a:stretch>
        </p:blipFill>
        <p:spPr>
          <a:xfrm>
            <a:off x="1248582" y="1100325"/>
            <a:ext cx="9697156" cy="56291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50207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2F00-0404-4667-9D73-F1F015B30E41}"/>
              </a:ext>
            </a:extLst>
          </p:cNvPr>
          <p:cNvSpPr>
            <a:spLocks noGrp="1"/>
          </p:cNvSpPr>
          <p:nvPr>
            <p:ph type="title"/>
          </p:nvPr>
        </p:nvSpPr>
        <p:spPr/>
        <p:txBody>
          <a:bodyPr/>
          <a:lstStyle/>
          <a:p>
            <a:r>
              <a:rPr lang="en-US" dirty="0"/>
              <a:t>CodeLens Integration in Visual Studio</a:t>
            </a:r>
          </a:p>
        </p:txBody>
      </p:sp>
      <p:pic>
        <p:nvPicPr>
          <p:cNvPr id="4" name="Picture 3">
            <a:extLst>
              <a:ext uri="{FF2B5EF4-FFF2-40B4-BE49-F238E27FC236}">
                <a16:creationId xmlns:a16="http://schemas.microsoft.com/office/drawing/2014/main" id="{91E1F0A8-A733-49BF-AFCA-8136ACFD9C00}"/>
              </a:ext>
            </a:extLst>
          </p:cNvPr>
          <p:cNvPicPr>
            <a:picLocks noChangeAspect="1"/>
          </p:cNvPicPr>
          <p:nvPr/>
        </p:nvPicPr>
        <p:blipFill rotWithShape="1">
          <a:blip r:embed="rId3"/>
          <a:srcRect r="898"/>
          <a:stretch/>
        </p:blipFill>
        <p:spPr>
          <a:xfrm>
            <a:off x="2822713" y="3944524"/>
            <a:ext cx="6445940" cy="280414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9C2C61E-2769-40A2-8659-056440D299A1}"/>
              </a:ext>
            </a:extLst>
          </p:cNvPr>
          <p:cNvPicPr>
            <a:picLocks noChangeAspect="1"/>
          </p:cNvPicPr>
          <p:nvPr/>
        </p:nvPicPr>
        <p:blipFill rotWithShape="1">
          <a:blip r:embed="rId4"/>
          <a:srcRect l="2291"/>
          <a:stretch/>
        </p:blipFill>
        <p:spPr>
          <a:xfrm>
            <a:off x="2822713" y="1050028"/>
            <a:ext cx="6445940" cy="2819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6446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Summary</a:t>
            </a:r>
          </a:p>
        </p:txBody>
      </p:sp>
      <p:sp>
        <p:nvSpPr>
          <p:cNvPr id="2" name="Text Placeholder 1"/>
          <p:cNvSpPr>
            <a:spLocks noGrp="1"/>
          </p:cNvSpPr>
          <p:nvPr>
            <p:ph type="body" sz="quarter" idx="10"/>
          </p:nvPr>
        </p:nvSpPr>
        <p:spPr>
          <a:xfrm>
            <a:off x="269241" y="1506936"/>
            <a:ext cx="11922760" cy="1940724"/>
          </a:xfrm>
        </p:spPr>
        <p:txBody>
          <a:bodyPr/>
          <a:lstStyle/>
          <a:p>
            <a:pPr marL="439364" indent="-439364" defTabSz="1065825">
              <a:lnSpc>
                <a:spcPct val="100000"/>
              </a:lnSpc>
              <a:spcBef>
                <a:spcPts val="576"/>
              </a:spcBef>
              <a:spcAft>
                <a:spcPts val="576"/>
              </a:spcAft>
              <a:buSzTx/>
              <a:buFont typeface="Wingdings" panose="05000000000000000000" pitchFamily="2" charset="2"/>
              <a:buChar char="§"/>
            </a:pPr>
            <a:r>
              <a:rPr lang="en-US" sz="3137" dirty="0"/>
              <a:t>Continuous Monitoring through the DevOps Lifecycle</a:t>
            </a:r>
          </a:p>
          <a:p>
            <a:pPr marL="439364" indent="-439364" defTabSz="1065825">
              <a:lnSpc>
                <a:spcPct val="100000"/>
              </a:lnSpc>
              <a:spcBef>
                <a:spcPts val="576"/>
              </a:spcBef>
              <a:spcAft>
                <a:spcPts val="576"/>
              </a:spcAft>
              <a:buSzTx/>
              <a:buFont typeface="Wingdings" panose="05000000000000000000" pitchFamily="2" charset="2"/>
              <a:buChar char="§"/>
            </a:pPr>
            <a:r>
              <a:rPr lang="en-US" sz="3137" dirty="0"/>
              <a:t>Powerful Monitoring, Debugging &amp; Profiling</a:t>
            </a:r>
          </a:p>
          <a:p>
            <a:pPr marL="439364" indent="-439364" defTabSz="1065825">
              <a:lnSpc>
                <a:spcPct val="100000"/>
              </a:lnSpc>
              <a:spcBef>
                <a:spcPts val="576"/>
              </a:spcBef>
              <a:spcAft>
                <a:spcPts val="576"/>
              </a:spcAft>
              <a:buSzTx/>
              <a:buFont typeface="Wingdings" panose="05000000000000000000" pitchFamily="2" charset="2"/>
              <a:buChar char="§"/>
            </a:pPr>
            <a:r>
              <a:rPr lang="en-US" sz="3137" dirty="0"/>
              <a:t>Deeper Insights with Machine Learning &amp; Ad-Hoc Analytics</a:t>
            </a:r>
          </a:p>
        </p:txBody>
      </p:sp>
      <p:pic>
        <p:nvPicPr>
          <p:cNvPr id="5" name="Picture 4"/>
          <p:cNvPicPr>
            <a:picLocks noChangeAspect="1"/>
          </p:cNvPicPr>
          <p:nvPr/>
        </p:nvPicPr>
        <p:blipFill>
          <a:blip r:embed="rId3"/>
          <a:stretch>
            <a:fillRect/>
          </a:stretch>
        </p:blipFill>
        <p:spPr>
          <a:xfrm>
            <a:off x="8726960" y="4804572"/>
            <a:ext cx="3198121" cy="2052942"/>
          </a:xfrm>
          <a:prstGeom prst="rect">
            <a:avLst/>
          </a:prstGeom>
        </p:spPr>
      </p:pic>
      <p:sp>
        <p:nvSpPr>
          <p:cNvPr id="6" name="Text Placeholder 1">
            <a:extLst>
              <a:ext uri="{FF2B5EF4-FFF2-40B4-BE49-F238E27FC236}">
                <a16:creationId xmlns:a16="http://schemas.microsoft.com/office/drawing/2014/main" id="{DCE44AD9-2B74-40B0-BEA3-456729A10E05}"/>
              </a:ext>
            </a:extLst>
          </p:cNvPr>
          <p:cNvSpPr txBox="1">
            <a:spLocks/>
          </p:cNvSpPr>
          <p:nvPr/>
        </p:nvSpPr>
        <p:spPr>
          <a:xfrm>
            <a:off x="269549" y="3966849"/>
            <a:ext cx="7488061" cy="3203226"/>
          </a:xfrm>
          <a:prstGeom prst="rect">
            <a:avLst/>
          </a:prstGeom>
        </p:spPr>
        <p:txBody>
          <a:bodyPr vert="horz" wrap="square" lIns="140609" tIns="87880" rIns="140609" bIns="8788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281" rtl="0" eaLnBrk="1" fontAlgn="auto" latinLnBrk="0" hangingPunct="1">
              <a:lnSpc>
                <a:spcPct val="90000"/>
              </a:lnSpc>
              <a:spcBef>
                <a:spcPct val="20000"/>
              </a:spcBef>
              <a:spcAft>
                <a:spcPts val="0"/>
              </a:spcAft>
              <a:buClr>
                <a:srgbClr val="353535"/>
              </a:buClr>
              <a:buSzPct val="90000"/>
              <a:buFont typeface="Wingdings" panose="05000000000000000000" pitchFamily="2" charset="2"/>
              <a:buNone/>
              <a:tabLst/>
              <a:defRPr/>
            </a:pPr>
            <a:r>
              <a:rPr kumimoji="0" lang="en-US" sz="3844"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Segoe UI Light"/>
                <a:ea typeface="+mn-ea"/>
                <a:cs typeface="+mn-cs"/>
              </a:rPr>
              <a:t>Get started for free!</a:t>
            </a:r>
          </a:p>
          <a:p>
            <a:pPr marL="0" marR="0" lvl="0" indent="0" algn="l" defTabSz="914293" rtl="0" eaLnBrk="1" fontAlgn="auto" latinLnBrk="0" hangingPunct="1">
              <a:lnSpc>
                <a:spcPct val="100000"/>
              </a:lnSpc>
              <a:spcBef>
                <a:spcPts val="0"/>
              </a:spcBef>
              <a:spcAft>
                <a:spcPts val="0"/>
              </a:spcAft>
              <a:buClr>
                <a:srgbClr val="353535"/>
              </a:buClr>
              <a:buSzTx/>
              <a:buFont typeface="Wingdings" panose="05000000000000000000" pitchFamily="2" charset="2"/>
              <a:buNone/>
              <a:tabLst/>
              <a:defRPr/>
            </a:pPr>
            <a:r>
              <a:rPr kumimoji="0" lang="en-US" sz="2353" b="0" i="0" u="none" strike="noStrike" kern="1200" cap="none" spc="0" normalizeH="0" baseline="0" noProof="0" dirty="0">
                <a:ln>
                  <a:noFill/>
                </a:ln>
                <a:solidFill>
                  <a:srgbClr val="11CCFF"/>
                </a:solidFill>
                <a:effectLst/>
                <a:uLnTx/>
                <a:uFillTx/>
                <a:latin typeface="Segoe UI Light"/>
                <a:ea typeface="+mn-ea"/>
                <a:cs typeface="+mn-cs"/>
                <a:hlinkClick r:id="rId4"/>
              </a:rPr>
              <a:t>http://aka.ms/AIGetStarted</a:t>
            </a:r>
            <a:endParaRPr kumimoji="0" lang="en-US" sz="2353" b="0" i="0" u="none" strike="noStrike" kern="1200" cap="none" spc="0" normalizeH="0" baseline="0" noProof="0" dirty="0">
              <a:ln>
                <a:noFill/>
              </a:ln>
              <a:solidFill>
                <a:srgbClr val="11CCFF"/>
              </a:solidFill>
              <a:effectLst/>
              <a:uLnTx/>
              <a:uFillTx/>
              <a:latin typeface="Segoe UI Light"/>
              <a:ea typeface="+mn-ea"/>
              <a:cs typeface="+mn-cs"/>
            </a:endParaRPr>
          </a:p>
          <a:p>
            <a:pPr marL="0" marR="0" lvl="0" indent="0" algn="l" defTabSz="896281" rtl="0" eaLnBrk="1" fontAlgn="auto" latinLnBrk="0" hangingPunct="1">
              <a:lnSpc>
                <a:spcPct val="90000"/>
              </a:lnSpc>
              <a:spcBef>
                <a:spcPct val="20000"/>
              </a:spcBef>
              <a:spcAft>
                <a:spcPts val="0"/>
              </a:spcAft>
              <a:buClr>
                <a:srgbClr val="353535"/>
              </a:buClr>
              <a:buSzPct val="90000"/>
              <a:buFont typeface="Wingdings" panose="05000000000000000000" pitchFamily="2" charset="2"/>
              <a:buNone/>
              <a:tabLst/>
              <a:defRPr/>
            </a:pPr>
            <a:endParaRPr kumimoji="0" lang="en-US" sz="2307" b="0" i="0" u="none" strike="noStrike" kern="1200" cap="none" spc="0" normalizeH="0" baseline="0" noProof="0" dirty="0">
              <a:ln>
                <a:noFill/>
              </a:ln>
              <a:solidFill>
                <a:srgbClr val="11CCFF"/>
              </a:solidFill>
              <a:effectLst/>
              <a:uLnTx/>
              <a:uFillTx/>
              <a:latin typeface="Segoe UI Light"/>
              <a:ea typeface="+mn-ea"/>
              <a:cs typeface="+mn-cs"/>
            </a:endParaRPr>
          </a:p>
          <a:p>
            <a:pPr marL="0" marR="0" lvl="0" indent="0" algn="l" defTabSz="896281" rtl="0" eaLnBrk="1" fontAlgn="auto" latinLnBrk="0" hangingPunct="1">
              <a:lnSpc>
                <a:spcPct val="90000"/>
              </a:lnSpc>
              <a:spcBef>
                <a:spcPct val="20000"/>
              </a:spcBef>
              <a:spcAft>
                <a:spcPts val="588"/>
              </a:spcAft>
              <a:buClr>
                <a:srgbClr val="353535"/>
              </a:buClr>
              <a:buSzPct val="90000"/>
              <a:buFont typeface="Wingdings" panose="05000000000000000000" pitchFamily="2" charset="2"/>
              <a:buNone/>
              <a:tabLst/>
              <a:defRPr/>
            </a:pPr>
            <a:r>
              <a:rPr kumimoji="0" lang="en-IN"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rPr>
              <a:t>Read about our announcements on </a:t>
            </a:r>
            <a:r>
              <a:rPr kumimoji="0" lang="en-IN"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hlinkClick r:id="rId5"/>
              </a:rPr>
              <a:t>Azure Blogs</a:t>
            </a:r>
            <a:endParaRPr kumimoji="0" lang="en-IN"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endParaRPr>
          </a:p>
          <a:p>
            <a:pPr marL="0" marR="0" lvl="0" indent="0" algn="l" defTabSz="896281" rtl="0" eaLnBrk="1" fontAlgn="auto" latinLnBrk="0" hangingPunct="1">
              <a:lnSpc>
                <a:spcPct val="90000"/>
              </a:lnSpc>
              <a:spcBef>
                <a:spcPct val="20000"/>
              </a:spcBef>
              <a:spcAft>
                <a:spcPts val="588"/>
              </a:spcAft>
              <a:buClr>
                <a:srgbClr val="353535"/>
              </a:buClr>
              <a:buSzPct val="90000"/>
              <a:buFont typeface="Wingdings" panose="05000000000000000000" pitchFamily="2" charset="2"/>
              <a:buNone/>
              <a:tabLst/>
              <a:defRPr/>
            </a:pPr>
            <a:r>
              <a:rPr kumimoji="0" lang="en-IN"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rPr>
              <a:t>Follow our investments on </a:t>
            </a:r>
            <a:r>
              <a:rPr kumimoji="0" lang="en-IN"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hlinkClick r:id="rId6"/>
              </a:rPr>
              <a:t>Azure Roadmap</a:t>
            </a:r>
            <a:endParaRPr kumimoji="0" lang="en-US"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endParaRPr>
          </a:p>
          <a:p>
            <a:pPr marL="0" marR="0" lvl="0" indent="0" algn="l" defTabSz="896281" rtl="0" eaLnBrk="1" fontAlgn="auto" latinLnBrk="0" hangingPunct="1">
              <a:lnSpc>
                <a:spcPct val="90000"/>
              </a:lnSpc>
              <a:spcBef>
                <a:spcPct val="20000"/>
              </a:spcBef>
              <a:spcAft>
                <a:spcPts val="0"/>
              </a:spcAft>
              <a:buClr>
                <a:srgbClr val="353535"/>
              </a:buClr>
              <a:buSzPct val="90000"/>
              <a:buFont typeface="Wingdings" panose="05000000000000000000" pitchFamily="2" charset="2"/>
              <a:buNone/>
              <a:tabLst/>
              <a:defRPr/>
            </a:pPr>
            <a:r>
              <a:rPr kumimoji="0" lang="en-US"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rPr>
              <a:t>Check out our \\Build recordings on </a:t>
            </a:r>
            <a:r>
              <a:rPr kumimoji="0" lang="en-US"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hlinkClick r:id="rId7"/>
              </a:rPr>
              <a:t>Channel 9</a:t>
            </a:r>
            <a:endParaRPr kumimoji="0" lang="en-US" sz="2307" b="0" i="0" u="none" strike="noStrike" kern="1200" cap="none" spc="0" normalizeH="0" baseline="0" noProof="0" dirty="0">
              <a:ln>
                <a:noFill/>
              </a:ln>
              <a:gradFill>
                <a:gsLst>
                  <a:gs pos="20354">
                    <a:srgbClr val="0078D7"/>
                  </a:gs>
                  <a:gs pos="40000">
                    <a:srgbClr val="0078D7"/>
                  </a:gs>
                </a:gsLst>
                <a:lin ang="5400000" scaled="0"/>
              </a:gradFill>
              <a:effectLst/>
              <a:uLnTx/>
              <a:uFillTx/>
              <a:latin typeface="Segoe UI Light"/>
              <a:ea typeface="+mn-ea"/>
              <a:cs typeface="+mn-cs"/>
            </a:endParaRPr>
          </a:p>
          <a:p>
            <a:pPr marL="0" marR="0" lvl="0" indent="0" algn="l" defTabSz="896281" rtl="0" eaLnBrk="1" fontAlgn="auto" latinLnBrk="0" hangingPunct="1">
              <a:lnSpc>
                <a:spcPct val="90000"/>
              </a:lnSpc>
              <a:spcBef>
                <a:spcPct val="20000"/>
              </a:spcBef>
              <a:spcAft>
                <a:spcPts val="0"/>
              </a:spcAft>
              <a:buClr>
                <a:srgbClr val="353535"/>
              </a:buClr>
              <a:buSzPct val="90000"/>
              <a:buFont typeface="Wingdings" panose="05000000000000000000" pitchFamily="2" charset="2"/>
              <a:buNone/>
              <a:tabLst/>
              <a:defRPr/>
            </a:pPr>
            <a:endParaRPr kumimoji="0" lang="en-US" sz="2307"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7" name="TextBox 6">
            <a:extLst>
              <a:ext uri="{FF2B5EF4-FFF2-40B4-BE49-F238E27FC236}">
                <a16:creationId xmlns:a16="http://schemas.microsoft.com/office/drawing/2014/main" id="{85B19F51-F0F0-4325-9B32-B0C574C805A7}"/>
              </a:ext>
            </a:extLst>
          </p:cNvPr>
          <p:cNvSpPr txBox="1"/>
          <p:nvPr/>
        </p:nvSpPr>
        <p:spPr>
          <a:xfrm>
            <a:off x="10103150" y="-8424"/>
            <a:ext cx="1915951" cy="550179"/>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2050"/>
                </a:solidFill>
                <a:effectLst/>
                <a:uLnTx/>
                <a:uFillTx/>
                <a:latin typeface="Segoe UI"/>
                <a:ea typeface="+mn-ea"/>
                <a:cs typeface="+mn-cs"/>
              </a:rPr>
              <a:t>Tweet </a:t>
            </a:r>
            <a:r>
              <a:rPr kumimoji="0" lang="en-US" sz="1922" b="0" i="0" u="none" strike="noStrike" kern="1200" cap="none" spc="0" normalizeH="0" baseline="0" noProof="0" dirty="0">
                <a:ln>
                  <a:noFill/>
                </a:ln>
                <a:solidFill>
                  <a:srgbClr val="0078D7"/>
                </a:solidFill>
                <a:effectLst/>
                <a:uLnTx/>
                <a:uFillTx/>
                <a:latin typeface="Segoe UI"/>
                <a:ea typeface="+mn-ea"/>
                <a:cs typeface="+mn-cs"/>
              </a:rPr>
              <a:t>@Azure</a:t>
            </a:r>
          </a:p>
        </p:txBody>
      </p:sp>
    </p:spTree>
    <p:extLst>
      <p:ext uri="{BB962C8B-B14F-4D97-AF65-F5344CB8AC3E}">
        <p14:creationId xmlns:p14="http://schemas.microsoft.com/office/powerpoint/2010/main" val="2727882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 for Joining</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17872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F4604-3AF7-449A-93E7-BBBF990E6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4" y="1130888"/>
            <a:ext cx="2632734" cy="2666345"/>
          </a:xfrm>
          <a:prstGeom prst="rect">
            <a:avLst/>
          </a:prstGeom>
        </p:spPr>
      </p:pic>
      <p:pic>
        <p:nvPicPr>
          <p:cNvPr id="11" name="Picture 10">
            <a:extLst>
              <a:ext uri="{FF2B5EF4-FFF2-40B4-BE49-F238E27FC236}">
                <a16:creationId xmlns:a16="http://schemas.microsoft.com/office/drawing/2014/main" id="{994332A5-CA1C-49F1-B078-2C622AB6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30" y="164628"/>
            <a:ext cx="1259305" cy="268862"/>
          </a:xfrm>
          <a:prstGeom prst="rect">
            <a:avLst/>
          </a:prstGeom>
        </p:spPr>
      </p:pic>
      <p:pic>
        <p:nvPicPr>
          <p:cNvPr id="8" name="Picture 7">
            <a:extLst>
              <a:ext uri="{FF2B5EF4-FFF2-40B4-BE49-F238E27FC236}">
                <a16:creationId xmlns:a16="http://schemas.microsoft.com/office/drawing/2014/main" id="{85383799-9631-48A7-89D9-AB516FD9D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044" y="612318"/>
            <a:ext cx="1520372" cy="1520372"/>
          </a:xfrm>
          <a:prstGeom prst="rect">
            <a:avLst/>
          </a:prstGeom>
        </p:spPr>
      </p:pic>
      <p:pic>
        <p:nvPicPr>
          <p:cNvPr id="5" name="Picture 4" descr="A picture containing indoor, sitting, cake, table&#10;&#10;Description generated with high confidence">
            <a:extLst>
              <a:ext uri="{FF2B5EF4-FFF2-40B4-BE49-F238E27FC236}">
                <a16:creationId xmlns:a16="http://schemas.microsoft.com/office/drawing/2014/main" id="{77E8C806-9D85-400D-BA9F-328136EF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290" y="2835939"/>
            <a:ext cx="1872125" cy="2815226"/>
          </a:xfrm>
          <a:prstGeom prst="rect">
            <a:avLst/>
          </a:prstGeom>
        </p:spPr>
      </p:pic>
      <p:sp>
        <p:nvSpPr>
          <p:cNvPr id="13" name="Rectangle 12">
            <a:extLst>
              <a:ext uri="{FF2B5EF4-FFF2-40B4-BE49-F238E27FC236}">
                <a16:creationId xmlns:a16="http://schemas.microsoft.com/office/drawing/2014/main" id="{01789AE7-7FD0-41C4-AE44-A84A673CCEA5}"/>
              </a:ext>
            </a:extLst>
          </p:cNvPr>
          <p:cNvSpPr/>
          <p:nvPr/>
        </p:nvSpPr>
        <p:spPr bwMode="auto">
          <a:xfrm>
            <a:off x="0" y="5601800"/>
            <a:ext cx="12192001" cy="121181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Shimail.Gillani@Microsoft.Com  </a:t>
            </a:r>
            <a:b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Twitter</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GitHub</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18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endPar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Team Blog: https://blogs.msdn.microsoft.com/AzureEdu</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14" name="engage">
            <a:extLst>
              <a:ext uri="{FF2B5EF4-FFF2-40B4-BE49-F238E27FC236}">
                <a16:creationId xmlns:a16="http://schemas.microsoft.com/office/drawing/2014/main" id="{AFF1FD11-7684-40A2-A3FF-4F5765630490}"/>
              </a:ext>
            </a:extLst>
          </p:cNvPr>
          <p:cNvSpPr/>
          <p:nvPr/>
        </p:nvSpPr>
        <p:spPr bwMode="auto">
          <a:xfrm>
            <a:off x="52289" y="13983"/>
            <a:ext cx="11754901" cy="5531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Shimail Gillani </a:t>
            </a:r>
            <a:r>
              <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Cloud Solution Architect ( aka </a:t>
            </a:r>
            <a:r>
              <a:rPr kumimoji="0" lang="en-US" sz="20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a:t>
            </a:r>
            <a:r>
              <a:rPr kumimoji="0" lang="en-US" sz="3200" b="1" i="0" u="none" strike="noStrike" kern="1200" cap="none" spc="0" normalizeH="0" baseline="0" noProof="0" dirty="0" err="1">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ChefGillani</a:t>
            </a:r>
            <a: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b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Recently Moved to Dallas, from New Jersey</a:t>
            </a:r>
            <a:br>
              <a:rPr kumimoji="0" lang="en-US" sz="36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br>
              <a:rPr kumimoji="0" lang="en-US" sz="105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Hybrid DevOps</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20+ Years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(3 at Microsoft and Previously Ernst &amp; Young)</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sng"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MS Customer Success Unit</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Solutions Architects team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Currently Helping: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Duke, U-Miami, U-South Florida, U-Texas, </a:t>
            </a: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Dallas and Minnesota – Colleges and University System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Previously Helped: Yale, Princeton, Johns Hopkins and U-North Carolina</a:t>
            </a:r>
            <a:endPar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a:t>does Application visibility </a:t>
            </a:r>
            <a:r>
              <a:rPr lang="en-US" dirty="0"/>
              <a:t>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latin typeface="Segoe UI"/>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705509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F4B45-5FAD-457E-A351-F29563FDEAE5}"/>
              </a:ext>
            </a:extLst>
          </p:cNvPr>
          <p:cNvSpPr txBox="1"/>
          <p:nvPr/>
        </p:nvSpPr>
        <p:spPr>
          <a:xfrm>
            <a:off x="1376354" y="4076480"/>
            <a:ext cx="267673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Develop + Build</a:t>
            </a:r>
          </a:p>
        </p:txBody>
      </p:sp>
      <p:sp>
        <p:nvSpPr>
          <p:cNvPr id="6" name="TextBox 5">
            <a:extLst>
              <a:ext uri="{FF2B5EF4-FFF2-40B4-BE49-F238E27FC236}">
                <a16:creationId xmlns:a16="http://schemas.microsoft.com/office/drawing/2014/main" id="{7719B85F-89AC-4391-932E-265EB67E153C}"/>
              </a:ext>
            </a:extLst>
          </p:cNvPr>
          <p:cNvSpPr txBox="1"/>
          <p:nvPr/>
        </p:nvSpPr>
        <p:spPr>
          <a:xfrm>
            <a:off x="5139011" y="4076480"/>
            <a:ext cx="20013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Test + Stabilize</a:t>
            </a:r>
          </a:p>
        </p:txBody>
      </p:sp>
      <p:sp>
        <p:nvSpPr>
          <p:cNvPr id="7" name="TextBox 6">
            <a:extLst>
              <a:ext uri="{FF2B5EF4-FFF2-40B4-BE49-F238E27FC236}">
                <a16:creationId xmlns:a16="http://schemas.microsoft.com/office/drawing/2014/main" id="{CB5B5F02-6897-4688-8680-AAAFEBCA9DE2}"/>
              </a:ext>
            </a:extLst>
          </p:cNvPr>
          <p:cNvSpPr txBox="1"/>
          <p:nvPr/>
        </p:nvSpPr>
        <p:spPr>
          <a:xfrm>
            <a:off x="7989334" y="4076480"/>
            <a:ext cx="3049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Deploy + Maintain</a:t>
            </a:r>
          </a:p>
        </p:txBody>
      </p:sp>
      <p:sp>
        <p:nvSpPr>
          <p:cNvPr id="24" name="Rectangle: Rounded Corners 23">
            <a:extLst>
              <a:ext uri="{FF2B5EF4-FFF2-40B4-BE49-F238E27FC236}">
                <a16:creationId xmlns:a16="http://schemas.microsoft.com/office/drawing/2014/main" id="{C7007828-1F60-4590-AF8D-1EA7ABB85657}"/>
              </a:ext>
            </a:extLst>
          </p:cNvPr>
          <p:cNvSpPr/>
          <p:nvPr/>
        </p:nvSpPr>
        <p:spPr>
          <a:xfrm>
            <a:off x="1233104"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78AB2961-C345-481D-85C9-F44CB2FFD49F}"/>
              </a:ext>
            </a:extLst>
          </p:cNvPr>
          <p:cNvSpPr/>
          <p:nvPr/>
        </p:nvSpPr>
        <p:spPr>
          <a:xfrm>
            <a:off x="4611219"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BD9246A-5EFF-45CB-B380-AE5D243CDBDD}"/>
              </a:ext>
            </a:extLst>
          </p:cNvPr>
          <p:cNvSpPr/>
          <p:nvPr/>
        </p:nvSpPr>
        <p:spPr>
          <a:xfrm rot="5400000">
            <a:off x="8605926" y="2965359"/>
            <a:ext cx="812016" cy="57733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CDA8D3D3-00DE-46C1-B804-3B8AFC37607E}"/>
              </a:ext>
            </a:extLst>
          </p:cNvPr>
          <p:cNvPicPr>
            <a:picLocks noChangeAspect="1"/>
          </p:cNvPicPr>
          <p:nvPr/>
        </p:nvPicPr>
        <p:blipFill>
          <a:blip r:embed="rId3"/>
          <a:stretch>
            <a:fillRect/>
          </a:stretch>
        </p:blipFill>
        <p:spPr>
          <a:xfrm>
            <a:off x="9300603" y="1864976"/>
            <a:ext cx="1157074" cy="983042"/>
          </a:xfrm>
          <a:prstGeom prst="rect">
            <a:avLst/>
          </a:prstGeom>
        </p:spPr>
      </p:pic>
      <p:sp>
        <p:nvSpPr>
          <p:cNvPr id="38" name="Rectangle: Rounded Corners 37">
            <a:extLst>
              <a:ext uri="{FF2B5EF4-FFF2-40B4-BE49-F238E27FC236}">
                <a16:creationId xmlns:a16="http://schemas.microsoft.com/office/drawing/2014/main" id="{E0D2B215-2DB8-4396-88D6-1488A58FCE4B}"/>
              </a:ext>
            </a:extLst>
          </p:cNvPr>
          <p:cNvSpPr/>
          <p:nvPr/>
        </p:nvSpPr>
        <p:spPr>
          <a:xfrm>
            <a:off x="7989334"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5C6C679-AC58-4948-9F02-D10CBC7A4562}"/>
              </a:ext>
            </a:extLst>
          </p:cNvPr>
          <p:cNvSpPr/>
          <p:nvPr/>
        </p:nvSpPr>
        <p:spPr>
          <a:xfrm>
            <a:off x="0" y="5352230"/>
            <a:ext cx="12192000" cy="1059180"/>
          </a:xfrm>
          <a:prstGeom prst="rect">
            <a:avLst/>
          </a:prstGeom>
          <a:solidFill>
            <a:srgbClr val="0033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Traditional Monitoring</a:t>
            </a:r>
          </a:p>
        </p:txBody>
      </p:sp>
      <p:pic>
        <p:nvPicPr>
          <p:cNvPr id="40" name="Picture 39">
            <a:extLst>
              <a:ext uri="{FF2B5EF4-FFF2-40B4-BE49-F238E27FC236}">
                <a16:creationId xmlns:a16="http://schemas.microsoft.com/office/drawing/2014/main" id="{165B8F90-6422-42B2-B5A6-396AF789F454}"/>
              </a:ext>
            </a:extLst>
          </p:cNvPr>
          <p:cNvPicPr>
            <a:picLocks noChangeAspect="1"/>
          </p:cNvPicPr>
          <p:nvPr/>
        </p:nvPicPr>
        <p:blipFill>
          <a:blip r:embed="rId3"/>
          <a:stretch>
            <a:fillRect/>
          </a:stretch>
        </p:blipFill>
        <p:spPr>
          <a:xfrm>
            <a:off x="9300603" y="1864976"/>
            <a:ext cx="1157074" cy="983042"/>
          </a:xfrm>
          <a:prstGeom prst="rect">
            <a:avLst/>
          </a:prstGeom>
        </p:spPr>
      </p:pic>
      <p:pic>
        <p:nvPicPr>
          <p:cNvPr id="41" name="Picture 40">
            <a:extLst>
              <a:ext uri="{FF2B5EF4-FFF2-40B4-BE49-F238E27FC236}">
                <a16:creationId xmlns:a16="http://schemas.microsoft.com/office/drawing/2014/main" id="{779924C2-0D61-4171-887E-3C5C2910F4EC}"/>
              </a:ext>
            </a:extLst>
          </p:cNvPr>
          <p:cNvPicPr>
            <a:picLocks noChangeAspect="1"/>
          </p:cNvPicPr>
          <p:nvPr/>
        </p:nvPicPr>
        <p:blipFill>
          <a:blip r:embed="rId3"/>
          <a:stretch>
            <a:fillRect/>
          </a:stretch>
        </p:blipFill>
        <p:spPr>
          <a:xfrm>
            <a:off x="9300603" y="1864976"/>
            <a:ext cx="1157074" cy="983042"/>
          </a:xfrm>
          <a:prstGeom prst="rect">
            <a:avLst/>
          </a:prstGeom>
        </p:spPr>
      </p:pic>
      <p:pic>
        <p:nvPicPr>
          <p:cNvPr id="42" name="Picture 41">
            <a:extLst>
              <a:ext uri="{FF2B5EF4-FFF2-40B4-BE49-F238E27FC236}">
                <a16:creationId xmlns:a16="http://schemas.microsoft.com/office/drawing/2014/main" id="{26F41006-86F4-4E5B-B677-8681E9C8C79A}"/>
              </a:ext>
            </a:extLst>
          </p:cNvPr>
          <p:cNvPicPr>
            <a:picLocks noChangeAspect="1"/>
          </p:cNvPicPr>
          <p:nvPr/>
        </p:nvPicPr>
        <p:blipFill>
          <a:blip r:embed="rId4"/>
          <a:stretch>
            <a:fillRect/>
          </a:stretch>
        </p:blipFill>
        <p:spPr>
          <a:xfrm>
            <a:off x="5269762" y="1698216"/>
            <a:ext cx="1739826" cy="1739826"/>
          </a:xfrm>
          <a:prstGeom prst="rect">
            <a:avLst/>
          </a:prstGeom>
        </p:spPr>
      </p:pic>
      <p:pic>
        <p:nvPicPr>
          <p:cNvPr id="44" name="Picture 43">
            <a:extLst>
              <a:ext uri="{FF2B5EF4-FFF2-40B4-BE49-F238E27FC236}">
                <a16:creationId xmlns:a16="http://schemas.microsoft.com/office/drawing/2014/main" id="{A6391D2A-01EC-4832-9B17-E11BCB4166BC}"/>
              </a:ext>
            </a:extLst>
          </p:cNvPr>
          <p:cNvPicPr>
            <a:picLocks noChangeAspect="1"/>
          </p:cNvPicPr>
          <p:nvPr/>
        </p:nvPicPr>
        <p:blipFill>
          <a:blip r:embed="rId5"/>
          <a:stretch>
            <a:fillRect/>
          </a:stretch>
        </p:blipFill>
        <p:spPr>
          <a:xfrm>
            <a:off x="1819273" y="1868758"/>
            <a:ext cx="1870789" cy="1271924"/>
          </a:xfrm>
          <a:prstGeom prst="rect">
            <a:avLst/>
          </a:prstGeom>
        </p:spPr>
      </p:pic>
      <p:sp>
        <p:nvSpPr>
          <p:cNvPr id="45" name="Rectangle: Rounded Corners 44">
            <a:extLst>
              <a:ext uri="{FF2B5EF4-FFF2-40B4-BE49-F238E27FC236}">
                <a16:creationId xmlns:a16="http://schemas.microsoft.com/office/drawing/2014/main" id="{59A12F82-3AE1-49A1-B1DA-7CB04D11AD98}"/>
              </a:ext>
            </a:extLst>
          </p:cNvPr>
          <p:cNvSpPr/>
          <p:nvPr/>
        </p:nvSpPr>
        <p:spPr>
          <a:xfrm>
            <a:off x="9173526" y="1715634"/>
            <a:ext cx="1402080" cy="1280115"/>
          </a:xfrm>
          <a:prstGeom prst="roundRect">
            <a:avLst>
              <a:gd name="adj" fmla="val 918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F4B45-5FAD-457E-A351-F29563FDEAE5}"/>
              </a:ext>
            </a:extLst>
          </p:cNvPr>
          <p:cNvSpPr txBox="1"/>
          <p:nvPr/>
        </p:nvSpPr>
        <p:spPr>
          <a:xfrm>
            <a:off x="1376354" y="4076480"/>
            <a:ext cx="267673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Develop + Build</a:t>
            </a:r>
          </a:p>
        </p:txBody>
      </p:sp>
      <p:sp>
        <p:nvSpPr>
          <p:cNvPr id="6" name="TextBox 5">
            <a:extLst>
              <a:ext uri="{FF2B5EF4-FFF2-40B4-BE49-F238E27FC236}">
                <a16:creationId xmlns:a16="http://schemas.microsoft.com/office/drawing/2014/main" id="{7719B85F-89AC-4391-932E-265EB67E153C}"/>
              </a:ext>
            </a:extLst>
          </p:cNvPr>
          <p:cNvSpPr txBox="1"/>
          <p:nvPr/>
        </p:nvSpPr>
        <p:spPr>
          <a:xfrm>
            <a:off x="5139011" y="4076480"/>
            <a:ext cx="20013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Test + Stabilize</a:t>
            </a:r>
          </a:p>
        </p:txBody>
      </p:sp>
      <p:sp>
        <p:nvSpPr>
          <p:cNvPr id="7" name="TextBox 6">
            <a:extLst>
              <a:ext uri="{FF2B5EF4-FFF2-40B4-BE49-F238E27FC236}">
                <a16:creationId xmlns:a16="http://schemas.microsoft.com/office/drawing/2014/main" id="{CB5B5F02-6897-4688-8680-AAAFEBCA9DE2}"/>
              </a:ext>
            </a:extLst>
          </p:cNvPr>
          <p:cNvSpPr txBox="1"/>
          <p:nvPr/>
        </p:nvSpPr>
        <p:spPr>
          <a:xfrm>
            <a:off x="7989334" y="4076480"/>
            <a:ext cx="3049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Deploy + Maintain</a:t>
            </a:r>
          </a:p>
        </p:txBody>
      </p:sp>
      <p:sp>
        <p:nvSpPr>
          <p:cNvPr id="24" name="Rectangle: Rounded Corners 23">
            <a:extLst>
              <a:ext uri="{FF2B5EF4-FFF2-40B4-BE49-F238E27FC236}">
                <a16:creationId xmlns:a16="http://schemas.microsoft.com/office/drawing/2014/main" id="{C7007828-1F60-4590-AF8D-1EA7ABB85657}"/>
              </a:ext>
            </a:extLst>
          </p:cNvPr>
          <p:cNvSpPr/>
          <p:nvPr/>
        </p:nvSpPr>
        <p:spPr>
          <a:xfrm>
            <a:off x="1233104"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78AB2961-C345-481D-85C9-F44CB2FFD49F}"/>
              </a:ext>
            </a:extLst>
          </p:cNvPr>
          <p:cNvSpPr/>
          <p:nvPr/>
        </p:nvSpPr>
        <p:spPr>
          <a:xfrm>
            <a:off x="4611219"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BD9246A-5EFF-45CB-B380-AE5D243CDBDD}"/>
              </a:ext>
            </a:extLst>
          </p:cNvPr>
          <p:cNvSpPr/>
          <p:nvPr/>
        </p:nvSpPr>
        <p:spPr>
          <a:xfrm rot="5400000">
            <a:off x="8674969" y="3034402"/>
            <a:ext cx="673930" cy="57733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CDA8D3D3-00DE-46C1-B804-3B8AFC37607E}"/>
              </a:ext>
            </a:extLst>
          </p:cNvPr>
          <p:cNvPicPr>
            <a:picLocks noChangeAspect="1"/>
          </p:cNvPicPr>
          <p:nvPr/>
        </p:nvPicPr>
        <p:blipFill>
          <a:blip r:embed="rId3"/>
          <a:stretch>
            <a:fillRect/>
          </a:stretch>
        </p:blipFill>
        <p:spPr>
          <a:xfrm>
            <a:off x="9300603" y="1864976"/>
            <a:ext cx="1157074" cy="983042"/>
          </a:xfrm>
          <a:prstGeom prst="rect">
            <a:avLst/>
          </a:prstGeom>
        </p:spPr>
      </p:pic>
      <p:sp>
        <p:nvSpPr>
          <p:cNvPr id="38" name="Rectangle: Rounded Corners 37">
            <a:extLst>
              <a:ext uri="{FF2B5EF4-FFF2-40B4-BE49-F238E27FC236}">
                <a16:creationId xmlns:a16="http://schemas.microsoft.com/office/drawing/2014/main" id="{E0D2B215-2DB8-4396-88D6-1488A58FCE4B}"/>
              </a:ext>
            </a:extLst>
          </p:cNvPr>
          <p:cNvSpPr/>
          <p:nvPr/>
        </p:nvSpPr>
        <p:spPr>
          <a:xfrm>
            <a:off x="7989334" y="1321706"/>
            <a:ext cx="3056915" cy="3441700"/>
          </a:xfrm>
          <a:prstGeom prst="roundRect">
            <a:avLst>
              <a:gd name="adj" fmla="val 586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5C6C679-AC58-4948-9F02-D10CBC7A4562}"/>
              </a:ext>
            </a:extLst>
          </p:cNvPr>
          <p:cNvSpPr/>
          <p:nvPr/>
        </p:nvSpPr>
        <p:spPr>
          <a:xfrm>
            <a:off x="0" y="5352230"/>
            <a:ext cx="12192000" cy="1059180"/>
          </a:xfrm>
          <a:prstGeom prst="rect">
            <a:avLst/>
          </a:prstGeom>
          <a:solidFill>
            <a:srgbClr val="0033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Continuous Monitoring</a:t>
            </a:r>
          </a:p>
        </p:txBody>
      </p:sp>
      <p:pic>
        <p:nvPicPr>
          <p:cNvPr id="40" name="Picture 39">
            <a:extLst>
              <a:ext uri="{FF2B5EF4-FFF2-40B4-BE49-F238E27FC236}">
                <a16:creationId xmlns:a16="http://schemas.microsoft.com/office/drawing/2014/main" id="{165B8F90-6422-42B2-B5A6-396AF789F454}"/>
              </a:ext>
            </a:extLst>
          </p:cNvPr>
          <p:cNvPicPr>
            <a:picLocks noChangeAspect="1"/>
          </p:cNvPicPr>
          <p:nvPr/>
        </p:nvPicPr>
        <p:blipFill>
          <a:blip r:embed="rId3"/>
          <a:stretch>
            <a:fillRect/>
          </a:stretch>
        </p:blipFill>
        <p:spPr>
          <a:xfrm>
            <a:off x="6120204" y="1863181"/>
            <a:ext cx="1157074" cy="983042"/>
          </a:xfrm>
          <a:prstGeom prst="rect">
            <a:avLst/>
          </a:prstGeom>
        </p:spPr>
      </p:pic>
      <p:pic>
        <p:nvPicPr>
          <p:cNvPr id="41" name="Picture 40">
            <a:extLst>
              <a:ext uri="{FF2B5EF4-FFF2-40B4-BE49-F238E27FC236}">
                <a16:creationId xmlns:a16="http://schemas.microsoft.com/office/drawing/2014/main" id="{779924C2-0D61-4171-887E-3C5C2910F4EC}"/>
              </a:ext>
            </a:extLst>
          </p:cNvPr>
          <p:cNvPicPr>
            <a:picLocks noChangeAspect="1"/>
          </p:cNvPicPr>
          <p:nvPr/>
        </p:nvPicPr>
        <p:blipFill>
          <a:blip r:embed="rId3"/>
          <a:stretch>
            <a:fillRect/>
          </a:stretch>
        </p:blipFill>
        <p:spPr>
          <a:xfrm>
            <a:off x="2735066" y="1864976"/>
            <a:ext cx="1157074" cy="983042"/>
          </a:xfrm>
          <a:prstGeom prst="rect">
            <a:avLst/>
          </a:prstGeom>
        </p:spPr>
      </p:pic>
      <p:pic>
        <p:nvPicPr>
          <p:cNvPr id="42" name="Picture 41">
            <a:extLst>
              <a:ext uri="{FF2B5EF4-FFF2-40B4-BE49-F238E27FC236}">
                <a16:creationId xmlns:a16="http://schemas.microsoft.com/office/drawing/2014/main" id="{26F41006-86F4-4E5B-B677-8681E9C8C79A}"/>
              </a:ext>
            </a:extLst>
          </p:cNvPr>
          <p:cNvPicPr>
            <a:picLocks noChangeAspect="1"/>
          </p:cNvPicPr>
          <p:nvPr/>
        </p:nvPicPr>
        <p:blipFill>
          <a:blip r:embed="rId4"/>
          <a:stretch>
            <a:fillRect/>
          </a:stretch>
        </p:blipFill>
        <p:spPr>
          <a:xfrm>
            <a:off x="5047571" y="2772940"/>
            <a:ext cx="887095" cy="887095"/>
          </a:xfrm>
          <a:prstGeom prst="rect">
            <a:avLst/>
          </a:prstGeom>
        </p:spPr>
      </p:pic>
      <p:pic>
        <p:nvPicPr>
          <p:cNvPr id="44" name="Picture 43">
            <a:extLst>
              <a:ext uri="{FF2B5EF4-FFF2-40B4-BE49-F238E27FC236}">
                <a16:creationId xmlns:a16="http://schemas.microsoft.com/office/drawing/2014/main" id="{A6391D2A-01EC-4832-9B17-E11BCB4166BC}"/>
              </a:ext>
            </a:extLst>
          </p:cNvPr>
          <p:cNvPicPr>
            <a:picLocks noChangeAspect="1"/>
          </p:cNvPicPr>
          <p:nvPr/>
        </p:nvPicPr>
        <p:blipFill>
          <a:blip r:embed="rId5"/>
          <a:stretch>
            <a:fillRect/>
          </a:stretch>
        </p:blipFill>
        <p:spPr>
          <a:xfrm>
            <a:off x="1560018" y="2817174"/>
            <a:ext cx="1018404" cy="692399"/>
          </a:xfrm>
          <a:prstGeom prst="rect">
            <a:avLst/>
          </a:prstGeom>
        </p:spPr>
      </p:pic>
      <p:sp>
        <p:nvSpPr>
          <p:cNvPr id="23" name="Rectangle: Rounded Corners 22">
            <a:extLst>
              <a:ext uri="{FF2B5EF4-FFF2-40B4-BE49-F238E27FC236}">
                <a16:creationId xmlns:a16="http://schemas.microsoft.com/office/drawing/2014/main" id="{F6FC0F3A-7583-404E-BBCB-7D6AD9D33A6D}"/>
              </a:ext>
            </a:extLst>
          </p:cNvPr>
          <p:cNvSpPr/>
          <p:nvPr/>
        </p:nvSpPr>
        <p:spPr>
          <a:xfrm>
            <a:off x="9173526" y="1715634"/>
            <a:ext cx="1402080" cy="1280115"/>
          </a:xfrm>
          <a:prstGeom prst="roundRect">
            <a:avLst>
              <a:gd name="adj" fmla="val 918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E74D4467-E80A-48A9-8CFC-F50DA676279F}"/>
              </a:ext>
            </a:extLst>
          </p:cNvPr>
          <p:cNvSpPr/>
          <p:nvPr/>
        </p:nvSpPr>
        <p:spPr>
          <a:xfrm>
            <a:off x="5995158" y="1715634"/>
            <a:ext cx="1402080" cy="1280115"/>
          </a:xfrm>
          <a:prstGeom prst="roundRect">
            <a:avLst>
              <a:gd name="adj" fmla="val 918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D4EC45DD-B68B-4372-A093-911773394709}"/>
              </a:ext>
            </a:extLst>
          </p:cNvPr>
          <p:cNvSpPr/>
          <p:nvPr/>
        </p:nvSpPr>
        <p:spPr>
          <a:xfrm>
            <a:off x="2612563" y="1705989"/>
            <a:ext cx="1402080" cy="1280115"/>
          </a:xfrm>
          <a:prstGeom prst="roundRect">
            <a:avLst>
              <a:gd name="adj" fmla="val 918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68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1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1000"/>
                                        <p:tgtEl>
                                          <p:spTgt spid="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336374" y="975"/>
            <a:ext cx="6854763" cy="68565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20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microsoft"/>
          <p:cNvSpPr/>
          <p:nvPr/>
        </p:nvSpPr>
        <p:spPr>
          <a:xfrm>
            <a:off x="438143" y="2355829"/>
            <a:ext cx="4139076" cy="1286763"/>
          </a:xfrm>
          <a:prstGeom prst="rect">
            <a:avLst/>
          </a:prstGeom>
        </p:spPr>
        <p:txBody>
          <a:bodyPr wrap="square" anchor="t">
            <a:spAutoFit/>
          </a:bodyPr>
          <a:lstStyle/>
          <a:p>
            <a:pPr algn="r" defTabSz="896214" fontAlgn="base">
              <a:lnSpc>
                <a:spcPct val="90000"/>
              </a:lnSpc>
              <a:spcBef>
                <a:spcPct val="0"/>
              </a:spcBef>
              <a:spcAft>
                <a:spcPts val="1175"/>
              </a:spcAft>
              <a:defRPr/>
            </a:pPr>
            <a:r>
              <a:rPr lang="en-US" sz="4312" kern="0" spc="-100" dirty="0">
                <a:ln w="3175">
                  <a:noFill/>
                </a:ln>
                <a:solidFill>
                  <a:srgbClr val="0078D7"/>
                </a:solidFill>
                <a:latin typeface="Segoe UI Light"/>
                <a:cs typeface="Segoe UI Semilight" panose="020B0402040204020203" pitchFamily="34" charset="0"/>
              </a:rPr>
              <a:t>Azure Monitoring Strategy &amp; Vision</a:t>
            </a:r>
          </a:p>
        </p:txBody>
      </p:sp>
      <p:grpSp>
        <p:nvGrpSpPr>
          <p:cNvPr id="172" name="Group 171"/>
          <p:cNvGrpSpPr/>
          <p:nvPr/>
        </p:nvGrpSpPr>
        <p:grpSpPr>
          <a:xfrm>
            <a:off x="5807328" y="879357"/>
            <a:ext cx="6449171" cy="761853"/>
            <a:chOff x="6577870" y="4210876"/>
            <a:chExt cx="6579424" cy="777240"/>
          </a:xfrm>
        </p:grpSpPr>
        <p:grpSp>
          <p:nvGrpSpPr>
            <p:cNvPr id="150" name="Group 149"/>
            <p:cNvGrpSpPr/>
            <p:nvPr/>
          </p:nvGrpSpPr>
          <p:grpSpPr>
            <a:xfrm>
              <a:off x="6577870" y="4210876"/>
              <a:ext cx="6579424" cy="777240"/>
              <a:chOff x="6173236" y="154731"/>
              <a:chExt cx="6579424" cy="777240"/>
            </a:xfrm>
          </p:grpSpPr>
          <p:sp>
            <p:nvSpPr>
              <p:cNvPr id="151" name="Oval 150"/>
              <p:cNvSpPr/>
              <p:nvPr/>
            </p:nvSpPr>
            <p:spPr bwMode="auto">
              <a:xfrm>
                <a:off x="6173236" y="154731"/>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TextBox 151"/>
              <p:cNvSpPr txBox="1"/>
              <p:nvPr/>
            </p:nvSpPr>
            <p:spPr>
              <a:xfrm>
                <a:off x="7065581" y="195048"/>
                <a:ext cx="5687079" cy="489759"/>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Holistic Azure Monitoring</a:t>
                </a:r>
              </a:p>
            </p:txBody>
          </p:sp>
        </p:grpSp>
        <p:pic>
          <p:nvPicPr>
            <p:cNvPr id="170" name="Picture 7" descr="\\MAGNUM\Projects\Microsoft\Cloud Power FY12\Design\ICONS_PNG\Cloud_logo.png"/>
            <p:cNvPicPr>
              <a:picLocks noChangeAspect="1" noChangeArrowheads="1"/>
            </p:cNvPicPr>
            <p:nvPr/>
          </p:nvPicPr>
          <p:blipFill>
            <a:blip r:embed="rId3" cstate="print">
              <a:biLevel thresh="25000"/>
            </a:blip>
            <a:srcRect/>
            <a:stretch>
              <a:fillRect/>
            </a:stretch>
          </p:blipFill>
          <p:spPr bwMode="auto">
            <a:xfrm>
              <a:off x="6666119" y="4307681"/>
              <a:ext cx="600630" cy="600630"/>
            </a:xfrm>
            <a:prstGeom prst="rect">
              <a:avLst/>
            </a:prstGeom>
            <a:noFill/>
          </p:spPr>
        </p:pic>
      </p:grpSp>
      <p:sp>
        <p:nvSpPr>
          <p:cNvPr id="2" name="Isosceles Triangle 1"/>
          <p:cNvSpPr/>
          <p:nvPr/>
        </p:nvSpPr>
        <p:spPr bwMode="auto">
          <a:xfrm rot="16200000">
            <a:off x="4684182" y="2410709"/>
            <a:ext cx="746915" cy="579817"/>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grpSp>
        <p:nvGrpSpPr>
          <p:cNvPr id="3" name="Group 2"/>
          <p:cNvGrpSpPr/>
          <p:nvPr/>
        </p:nvGrpSpPr>
        <p:grpSpPr>
          <a:xfrm>
            <a:off x="5828490" y="2373777"/>
            <a:ext cx="6096153" cy="761853"/>
            <a:chOff x="5765705" y="2775723"/>
            <a:chExt cx="6219276" cy="777240"/>
          </a:xfrm>
        </p:grpSpPr>
        <p:grpSp>
          <p:nvGrpSpPr>
            <p:cNvPr id="45" name="Group 44"/>
            <p:cNvGrpSpPr/>
            <p:nvPr/>
          </p:nvGrpSpPr>
          <p:grpSpPr>
            <a:xfrm>
              <a:off x="5765705" y="2775723"/>
              <a:ext cx="6219276" cy="777240"/>
              <a:chOff x="6173236" y="154731"/>
              <a:chExt cx="6219276" cy="777240"/>
            </a:xfrm>
          </p:grpSpPr>
          <p:sp>
            <p:nvSpPr>
              <p:cNvPr id="47" name="Oval 46"/>
              <p:cNvSpPr/>
              <p:nvPr/>
            </p:nvSpPr>
            <p:spPr bwMode="auto">
              <a:xfrm>
                <a:off x="6173236" y="154731"/>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p:cNvSpPr txBox="1"/>
              <p:nvPr/>
            </p:nvSpPr>
            <p:spPr>
              <a:xfrm>
                <a:off x="7065581" y="195049"/>
                <a:ext cx="5326931" cy="489759"/>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Advanced Analytics Platform </a:t>
                </a:r>
              </a:p>
            </p:txBody>
          </p:sp>
        </p:grpSp>
        <p:pic>
          <p:nvPicPr>
            <p:cNvPr id="56" name="Picture 3" descr="C:\Users\mitchellg\Desktop\Simple_Licensing.png"/>
            <p:cNvPicPr>
              <a:picLocks noChangeAspect="1" noChangeArrowheads="1"/>
            </p:cNvPicPr>
            <p:nvPr/>
          </p:nvPicPr>
          <p:blipFill>
            <a:blip r:embed="rId4" cstate="print">
              <a:lum bright="100000"/>
            </a:blip>
            <a:srcRect/>
            <a:stretch>
              <a:fillRect/>
            </a:stretch>
          </p:blipFill>
          <p:spPr bwMode="auto">
            <a:xfrm>
              <a:off x="5949810" y="2934219"/>
              <a:ext cx="460248" cy="460248"/>
            </a:xfrm>
            <a:prstGeom prst="rect">
              <a:avLst/>
            </a:prstGeom>
            <a:noFill/>
          </p:spPr>
        </p:pic>
      </p:grpSp>
      <p:grpSp>
        <p:nvGrpSpPr>
          <p:cNvPr id="4" name="Group 3"/>
          <p:cNvGrpSpPr/>
          <p:nvPr/>
        </p:nvGrpSpPr>
        <p:grpSpPr>
          <a:xfrm>
            <a:off x="5889566" y="5362610"/>
            <a:ext cx="6406876" cy="761853"/>
            <a:chOff x="5765705" y="4952450"/>
            <a:chExt cx="6536274" cy="777240"/>
          </a:xfrm>
        </p:grpSpPr>
        <p:grpSp>
          <p:nvGrpSpPr>
            <p:cNvPr id="51" name="Group 50"/>
            <p:cNvGrpSpPr/>
            <p:nvPr/>
          </p:nvGrpSpPr>
          <p:grpSpPr>
            <a:xfrm>
              <a:off x="5765705" y="4952450"/>
              <a:ext cx="6536274" cy="777240"/>
              <a:chOff x="6173236" y="154731"/>
              <a:chExt cx="6536274" cy="777240"/>
            </a:xfrm>
          </p:grpSpPr>
          <p:sp>
            <p:nvSpPr>
              <p:cNvPr id="53" name="Oval 52"/>
              <p:cNvSpPr/>
              <p:nvPr/>
            </p:nvSpPr>
            <p:spPr bwMode="auto">
              <a:xfrm>
                <a:off x="6173236" y="154731"/>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Box 53"/>
              <p:cNvSpPr txBox="1"/>
              <p:nvPr/>
            </p:nvSpPr>
            <p:spPr>
              <a:xfrm>
                <a:off x="7065581" y="195049"/>
                <a:ext cx="5643929" cy="489759"/>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Value to Business</a:t>
                </a:r>
              </a:p>
            </p:txBody>
          </p:sp>
        </p:grpSp>
        <p:pic>
          <p:nvPicPr>
            <p:cNvPr id="58" name="Picture 4" descr="\\MAGNUM\Projects\Microsoft\Cloud Power FY12\Design\Icons\PNGs\IT_guy.png"/>
            <p:cNvPicPr>
              <a:picLocks noChangeAspect="1" noChangeArrowheads="1"/>
            </p:cNvPicPr>
            <p:nvPr/>
          </p:nvPicPr>
          <p:blipFill>
            <a:blip r:embed="rId5" cstate="print">
              <a:lum bright="100000"/>
            </a:blip>
            <a:stretch>
              <a:fillRect/>
            </a:stretch>
          </p:blipFill>
          <p:spPr bwMode="auto">
            <a:xfrm>
              <a:off x="5872242" y="5047919"/>
              <a:ext cx="579911" cy="579911"/>
            </a:xfrm>
            <a:prstGeom prst="rect">
              <a:avLst/>
            </a:prstGeom>
            <a:noFill/>
          </p:spPr>
        </p:pic>
      </p:grpSp>
      <p:grpSp>
        <p:nvGrpSpPr>
          <p:cNvPr id="7" name="Group 6"/>
          <p:cNvGrpSpPr/>
          <p:nvPr/>
        </p:nvGrpSpPr>
        <p:grpSpPr>
          <a:xfrm>
            <a:off x="5828489" y="3868193"/>
            <a:ext cx="6406875" cy="761853"/>
            <a:chOff x="5945324" y="3945325"/>
            <a:chExt cx="6536274" cy="777240"/>
          </a:xfrm>
        </p:grpSpPr>
        <p:grpSp>
          <p:nvGrpSpPr>
            <p:cNvPr id="27" name="Group 26"/>
            <p:cNvGrpSpPr/>
            <p:nvPr/>
          </p:nvGrpSpPr>
          <p:grpSpPr>
            <a:xfrm>
              <a:off x="5945324" y="3945325"/>
              <a:ext cx="6536274" cy="777240"/>
              <a:chOff x="6173236" y="154731"/>
              <a:chExt cx="6536274" cy="777240"/>
            </a:xfrm>
          </p:grpSpPr>
          <p:sp>
            <p:nvSpPr>
              <p:cNvPr id="29" name="Oval 28"/>
              <p:cNvSpPr/>
              <p:nvPr/>
            </p:nvSpPr>
            <p:spPr bwMode="auto">
              <a:xfrm>
                <a:off x="6173236" y="154731"/>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p:cNvSpPr txBox="1"/>
              <p:nvPr/>
            </p:nvSpPr>
            <p:spPr>
              <a:xfrm>
                <a:off x="7065581" y="195049"/>
                <a:ext cx="5643929" cy="489759"/>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Scale &amp; Complexity</a:t>
                </a:r>
              </a:p>
            </p:txBody>
          </p:sp>
        </p:grpSp>
        <p:sp>
          <p:nvSpPr>
            <p:cNvPr id="32" name="Freeform 78"/>
            <p:cNvSpPr>
              <a:spLocks noEditPoints="1"/>
            </p:cNvSpPr>
            <p:nvPr/>
          </p:nvSpPr>
          <p:spPr bwMode="black">
            <a:xfrm>
              <a:off x="6120454" y="4107165"/>
              <a:ext cx="423635" cy="37035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367"/>
              <a:endParaRPr lang="en-US" sz="1567">
                <a:solidFill>
                  <a:srgbClr val="505050"/>
                </a:solidFill>
                <a:latin typeface="Segoe UI Semilight"/>
              </a:endParaRPr>
            </a:p>
          </p:txBody>
        </p:sp>
      </p:grpSp>
    </p:spTree>
    <p:extLst>
      <p:ext uri="{BB962C8B-B14F-4D97-AF65-F5344CB8AC3E}">
        <p14:creationId xmlns:p14="http://schemas.microsoft.com/office/powerpoint/2010/main" val="27681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1937943386"/>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058001198"/>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528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Export &amp; Correlation</a:t>
              </a: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Exploration</a:t>
              </a: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marL="0" marR="0" lvl="0" indent="0" algn="ctr" defTabSz="914192"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29A2DA"/>
                        </a:solidFill>
                        <a:effectLst/>
                        <a:uLnTx/>
                        <a:uFillTx/>
                        <a:latin typeface="Segoe UI Semibold" panose="020B0702040204020203" pitchFamily="34" charset="0"/>
                        <a:ea typeface="+mn-ea"/>
                        <a:cs typeface="+mn-cs"/>
                      </a:rPr>
                      <a:t>Microsoft Azure </a:t>
                    </a: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Portal</a:t>
                    </a:r>
                    <a:endParaRPr kumimoji="0" lang="en-US" altLang="en-US" sz="900" b="1" i="0" u="none" strike="noStrike" kern="1200" cap="none" spc="0" normalizeH="0" baseline="0" noProof="0" dirty="0">
                      <a:ln>
                        <a:noFill/>
                      </a:ln>
                      <a:solidFill>
                        <a:srgbClr val="FFFFFF"/>
                      </a:solidFill>
                      <a:effectLst/>
                      <a:uLnTx/>
                      <a:uFillTx/>
                      <a:latin typeface="Segoe UI Bold" panose="020B0802040204020203" pitchFamily="34" charset="0"/>
                      <a:ea typeface="+mn-ea"/>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Azure Monitor</a:t>
                    </a:r>
                  </a:p>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Application Map</a:t>
                    </a:r>
                  </a:p>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Live Metrics Stream</a:t>
                    </a:r>
                  </a:p>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marL="0" marR="0" lvl="0" indent="0" algn="ctr" defTabSz="914192"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Analytics Portal</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79" name="Rectangle 78"/>
              <p:cNvSpPr/>
              <p:nvPr/>
            </p:nvSpPr>
            <p:spPr>
              <a:xfrm>
                <a:off x="4699245" y="4127104"/>
                <a:ext cx="1624975" cy="318286"/>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379C1"/>
                    </a:solidFill>
                    <a:effectLst/>
                    <a:uLnTx/>
                    <a:uFillTx/>
                    <a:latin typeface="Segoe UI Semibold" panose="020B0702040204020203" pitchFamily="34" charset="0"/>
                    <a:ea typeface="+mn-ea"/>
                    <a:cs typeface="Segoe UI Semibold" panose="020B0702040204020203" pitchFamily="34" charset="0"/>
                  </a:rPr>
                  <a:t>Visual Studio </a:t>
                </a: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Power BI</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29A2DA"/>
                    </a:solidFill>
                    <a:effectLst/>
                    <a:uLnTx/>
                    <a:uFillTx/>
                    <a:latin typeface="Segoe UI Semibold" panose="020B0702040204020203" pitchFamily="34" charset="0"/>
                    <a:ea typeface="+mn-ea"/>
                    <a:cs typeface="+mn-cs"/>
                  </a:rPr>
                  <a:t>Microsoft Azure </a:t>
                </a: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dashboards</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OMS Connector</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Data Access APIs</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Blob storage</a:t>
                  </a: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63" name="Rectangle 62"/>
              <p:cNvSpPr/>
              <p:nvPr/>
            </p:nvSpPr>
            <p:spPr>
              <a:xfrm>
                <a:off x="10616879" y="2554451"/>
                <a:ext cx="1320070" cy="521506"/>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379C1"/>
                    </a:solidFill>
                    <a:effectLst/>
                    <a:uLnTx/>
                    <a:uFillTx/>
                    <a:latin typeface="Segoe UI Semibold" panose="020B0702040204020203" pitchFamily="34" charset="0"/>
                    <a:ea typeface="+mn-ea"/>
                    <a:cs typeface="Segoe UI Semibold" panose="020B0702040204020203" pitchFamily="34" charset="0"/>
                  </a:rPr>
                  <a:t>Visual Studio</a:t>
                </a: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Support</a:t>
            </a: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ASP.NET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ASP.NET Core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Java - J2EE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Desktop</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WCF</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JavaScript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Node.JS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PHP</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Python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Ruby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Angular</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Docker</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Kubernetes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Dynamics CRM</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Web Apps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Cloud Services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VMs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Functions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Service Fabric</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Glimpse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Spring</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Log4Net/NLog</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Log4J/Logback</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System.Diagnostics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Semantic Logging (SLAB)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ETW/</a:t>
            </a: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EventSource</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LogStash</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Collectd</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Concrete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Drupal</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Joomla</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SharePoint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WordPress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Orchard</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Ingestion</a:t>
              </a:r>
              <a:endParaRPr kumimoji="0" lang="en-US" alt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    SCOM MP                      Open Schema</a:t>
                  </a:r>
                  <a:endPar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E0C8E6"/>
                        </a:solidFill>
                        <a:effectLst/>
                        <a:uLnTx/>
                        <a:uFillTx/>
                        <a:latin typeface="Segoe UI Bold" panose="020B0802040204020203" pitchFamily="34" charset="0"/>
                        <a:ea typeface="+mn-ea"/>
                        <a:cs typeface="Segoe UI Bold" panose="020B0802040204020203" pitchFamily="34" charset="0"/>
                      </a:rPr>
                      <a:t>Application Insights</a:t>
                    </a:r>
                    <a:endParaRPr kumimoji="0" lang="en-US" altLang="en-US" sz="900" b="1" i="0" u="none" strike="noStrike" kern="1200" cap="none" spc="0" normalizeH="0" baseline="0" noProof="0" dirty="0">
                      <a:ln>
                        <a:noFill/>
                      </a:ln>
                      <a:solidFill>
                        <a:srgbClr val="E0C8E6"/>
                      </a:solidFill>
                      <a:effectLst/>
                      <a:uLnTx/>
                      <a:uFillTx/>
                      <a:latin typeface="Segoe UI Bold" panose="020B0802040204020203" pitchFamily="34" charset="0"/>
                      <a:ea typeface="+mn-ea"/>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Open Source SDKs</a:t>
                    </a:r>
                  </a:p>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Status Monitor </a:t>
                    </a:r>
                  </a:p>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20540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A100-31FA-4805-BB37-33D0E3C5B1B4}"/>
              </a:ext>
            </a:extLst>
          </p:cNvPr>
          <p:cNvSpPr>
            <a:spLocks noGrp="1"/>
          </p:cNvSpPr>
          <p:nvPr>
            <p:ph type="title"/>
          </p:nvPr>
        </p:nvSpPr>
        <p:spPr/>
        <p:txBody>
          <a:bodyPr/>
          <a:lstStyle/>
          <a:p>
            <a:r>
              <a:rPr lang="en-US" dirty="0"/>
              <a:t>Real Time Health Check</a:t>
            </a:r>
          </a:p>
        </p:txBody>
      </p:sp>
      <p:pic>
        <p:nvPicPr>
          <p:cNvPr id="4" name="Picture 3">
            <a:extLst>
              <a:ext uri="{FF2B5EF4-FFF2-40B4-BE49-F238E27FC236}">
                <a16:creationId xmlns:a16="http://schemas.microsoft.com/office/drawing/2014/main" id="{25D6030B-C4A7-489B-ACBF-E09523DF43E6}"/>
              </a:ext>
            </a:extLst>
          </p:cNvPr>
          <p:cNvPicPr>
            <a:picLocks noChangeAspect="1"/>
          </p:cNvPicPr>
          <p:nvPr/>
        </p:nvPicPr>
        <p:blipFill>
          <a:blip r:embed="rId3"/>
          <a:stretch>
            <a:fillRect/>
          </a:stretch>
        </p:blipFill>
        <p:spPr>
          <a:xfrm>
            <a:off x="381956" y="1019894"/>
            <a:ext cx="11430407" cy="5718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7412772"/>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2013_16x9 Catapult Corporate PPT Template_final">
  <a:themeElements>
    <a:clrScheme name="CAT2013 2">
      <a:dk1>
        <a:sysClr val="windowText" lastClr="000000"/>
      </a:dk1>
      <a:lt1>
        <a:sysClr val="window" lastClr="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003AB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8.xml><?xml version="1.0" encoding="utf-8"?>
<a:theme xmlns:a="http://schemas.openxmlformats.org/drawingml/2006/main" name="1_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this deck to present the value proposition of Azure Application Insights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Praveen Rajasekar</DisplayName>
        <AccountId>13051</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Info xmlns="http://schemas.microsoft.com/office/infopath/2007/PartnerControls">
          <TermName xmlns="http://schemas.microsoft.com/office/infopath/2007/PartnerControls">Office Product Group</TermName>
          <TermId xmlns="http://schemas.microsoft.com/office/infopath/2007/PartnerControls">d4eaf1d1-28c0-4660-8a16-39949e80d255</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s>
    </eb54ac91059940029a3cc8a4ff5af673>
    <PublishingPageContent xmlns="http://schemas.microsoft.com/sharepoint/v3" xsi:nil="true"/>
    <ContentID xmlns="230e9df3-be65-4c73-a93b-d1236ebd677e" xsi:nil="true"/>
    <Coowner xmlns="230e9df3-be65-4c73-a93b-d1236ebd677e">
      <UserInfo>
        <DisplayName>i:0#.f|membership|v-asstal@microsoft.com</DisplayName>
        <AccountId>576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146</Value>
      <Value>31</Value>
      <Value>1657</Value>
      <Value>92</Value>
      <Value>26</Value>
      <Value>284</Value>
      <Value>1466</Value>
      <Value>280</Value>
      <Value>20</Value>
      <Value>21</Value>
      <Value>16</Value>
      <Value>348</Value>
      <Value>14</Value>
      <Value>346</Value>
      <Value>345</Value>
      <Value>42</Value>
      <Value>131</Value>
      <Value>1774</Value>
      <Value>185</Value>
    </TaxCatchAll>
    <ParentID1 xmlns="230e9df3-be65-4c73-a93b-d1236ebd677e">G01KC-1-14389</ParentID1>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G01KC-99682991-28038</_dlc_DocId>
    <_dlc_DocIdUrl xmlns="230e9df3-be65-4c73-a93b-d1236ebd677e">
      <Url>https://microsoft.sharepoint.com/sites/Infopedia_G01KC/_layouts/15/DocIdRedir.aspx?ID=G01KC-99682991-28038</Url>
      <Description>G01KC-99682991-28038</Description>
    </_dlc_DocIdUrl>
    <Expire_x0020_Review xmlns="230e9df3-be65-4c73-a93b-d1236ebd677e">2018-12-31T08:00:00+00:00</Expire_x0020_Review>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7D085A-2362-490E-AA8E-41770B9F7D77}">
  <ds:schemaRefs>
    <ds:schemaRef ds:uri="http://schemas.microsoft.com/office/2006/documentManagement/types"/>
    <ds:schemaRef ds:uri="http://schemas.microsoft.com/sharepoint/v3"/>
    <ds:schemaRef ds:uri="http://purl.org/dc/elements/1.1/"/>
    <ds:schemaRef ds:uri="http://schemas.microsoft.com/office/infopath/2007/PartnerControls"/>
    <ds:schemaRef ds:uri="http://schemas.microsoft.com/office/2006/metadata/properties"/>
    <ds:schemaRef ds:uri="230e9df3-be65-4c73-a93b-d1236ebd677e"/>
    <ds:schemaRef ds:uri="http://purl.org/dc/terms/"/>
    <ds:schemaRef ds:uri="http://schemas.openxmlformats.org/package/2006/metadata/core-propertie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264FD174-D13A-46FD-BD22-C50480E8A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E73F53-D048-4E33-ACD9-51F981EDAC6F}">
  <ds:schemaRefs>
    <ds:schemaRef ds:uri="http://schemas.microsoft.com/sharepoint/events"/>
  </ds:schemaRefs>
</ds:datastoreItem>
</file>

<file path=customXml/itemProps4.xml><?xml version="1.0" encoding="utf-8"?>
<ds:datastoreItem xmlns:ds="http://schemas.openxmlformats.org/officeDocument/2006/customXml" ds:itemID="{421C48F8-D4D7-4176-A779-6E9048D2B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169</TotalTime>
  <Words>962</Words>
  <Application>Microsoft Office PowerPoint</Application>
  <PresentationFormat>Widescreen</PresentationFormat>
  <Paragraphs>172</Paragraphs>
  <Slides>18</Slides>
  <Notes>18</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18</vt:i4>
      </vt:variant>
    </vt:vector>
  </HeadingPairs>
  <TitlesOfParts>
    <vt:vector size="43" baseType="lpstr">
      <vt:lpstr>ＭＳ Ｐゴシック</vt:lpstr>
      <vt:lpstr>Arial</vt:lpstr>
      <vt:lpstr>Calibri</vt:lpstr>
      <vt:lpstr>Calibri Light</vt:lpstr>
      <vt:lpstr>Consolas</vt:lpstr>
      <vt:lpstr>Segoe Pro</vt:lpstr>
      <vt:lpstr>Segoe UI</vt:lpstr>
      <vt:lpstr>Segoe UI (Body)</vt:lpstr>
      <vt:lpstr>Segoe UI Bold</vt:lpstr>
      <vt:lpstr>Segoe UI Light</vt:lpstr>
      <vt:lpstr>Segoe UI Semibold</vt:lpstr>
      <vt:lpstr>Segoe UI Semilight</vt:lpstr>
      <vt:lpstr>Segoe UI Symbol</vt:lpstr>
      <vt:lpstr>Wingdings</vt:lpstr>
      <vt:lpstr>1_Office Theme</vt:lpstr>
      <vt:lpstr>5-50111_Build 2017_LIGHT GRAY TEMPLATE</vt:lpstr>
      <vt:lpstr>2_COLOR TEMPLATE</vt:lpstr>
      <vt:lpstr>3_2013_16x9 Catapult Corporate PPT Template_final</vt:lpstr>
      <vt:lpstr>5-50091_TR24_BO_CT_Template</vt:lpstr>
      <vt:lpstr>Connect_2016_Template_Light</vt:lpstr>
      <vt:lpstr>5-50111_Build 2017_DARK GRAY TEMPLATE</vt:lpstr>
      <vt:lpstr>1_Connect_2016_Template_Light</vt:lpstr>
      <vt:lpstr>BUILD CHARCOAL BACKGROUND</vt:lpstr>
      <vt:lpstr>3_6-30537_Envision 2016 Keynote Template</vt:lpstr>
      <vt:lpstr>1_5-50091_TR24_BO_CT_Template</vt:lpstr>
      <vt:lpstr>PowerPoint Presentation</vt:lpstr>
      <vt:lpstr>PowerPoint Presentation</vt:lpstr>
      <vt:lpstr>What does Application visibility mean to you?</vt:lpstr>
      <vt:lpstr>PowerPoint Presentation</vt:lpstr>
      <vt:lpstr>PowerPoint Presentation</vt:lpstr>
      <vt:lpstr>PowerPoint Presentation</vt:lpstr>
      <vt:lpstr>Azure Application Insights</vt:lpstr>
      <vt:lpstr>Application Insights Ecosystem</vt:lpstr>
      <vt:lpstr>Real Time Health Check</vt:lpstr>
      <vt:lpstr>Synthetic Availability Monitoring</vt:lpstr>
      <vt:lpstr>Performance Monitoring &amp; Profiling</vt:lpstr>
      <vt:lpstr>Application Topology</vt:lpstr>
      <vt:lpstr>Snapshot Debugging in Production</vt:lpstr>
      <vt:lpstr>Ad-Hoc Data Analytics</vt:lpstr>
      <vt:lpstr>Customer Insights</vt:lpstr>
      <vt:lpstr>CodeLens Integration in Visual Studio</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Insights Overview</dc:title>
  <dc:creator>Rahul Bagaria</dc:creator>
  <cp:lastModifiedBy>Shimail Gillani</cp:lastModifiedBy>
  <cp:revision>2</cp:revision>
  <dcterms:created xsi:type="dcterms:W3CDTF">2017-04-07T22:11:54Z</dcterms:created>
  <dcterms:modified xsi:type="dcterms:W3CDTF">2018-02-06T03:14:30Z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praraj@microsoft.com</vt:lpwstr>
  </property>
  <property fmtid="{D5CDD505-2E9C-101B-9397-08002B2CF9AE}" pid="7" name="MSIP_Label_f42aa342-8706-4288-bd11-ebb85995028c_SetDate">
    <vt:lpwstr>2017-06-20T12:39:32.4772676-07:00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
  </property>
  <property fmtid="{D5CDD505-2E9C-101B-9397-08002B2CF9AE}" pid="13" name="ItemRetentionFormula">
    <vt:lpwstr/>
  </property>
  <property fmtid="{D5CDD505-2E9C-101B-9397-08002B2CF9AE}" pid="14" name="_dlc_DocIdItemGuid">
    <vt:lpwstr>b094e82e-d3f7-439d-bd78-eecf5fadd3e2</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185;#Compete Domain|b64df03d-ac6e-47e3-a629-66762ad81f36;#20;#Microsoft Azure Domain|d600a391-d529-4311-892b-2c05c1ab2538;#21;#Cloud and Enterprise|adc2fe87-c79a-4ded-a449-3f86b954069d;#345;#Developer Tools Domain|58c4098f-5b04-404d-a0e5-4dc5be632145;#165</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146;#Visual Studio|bf0ebdd7-5d74-479a-b01e-d7b141200243;#26;#Microsoft Azure|669a3112-5edf-444b-a003-630063601f07;#346;#software development tools|24853bda-fb66-4716-8bc8-88d26fdb57cb;#1774;#Application Insights|05b0f470-c98a-42c4-aa8e-33dda6cfeb2f;#92;#M</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131;#products|2b247c5b-99da-46bc-8667-e75c62241e78</vt:lpwstr>
  </property>
  <property fmtid="{D5CDD505-2E9C-101B-9397-08002B2CF9AE}" pid="36" name="Groups">
    <vt:lpwstr>31;#Microsoft Azure Marketing|0958c357-5252-473f-8b4e-42f27525a99d;#42;#Cloud and Enterprise Marketing Group|4f75e184-e5aa-4234-a07f-b032d60df254;#348;#Developer Platform and Tools Marketing|b117718f-aa6c-411f-b6a8-3da180b0b2c7;#284;#Windows Server and Ma</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1466;#developers|8e4a08dc-5d95-4156-ab65-f22579a1592a</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v-hazeme@microsoft.com</vt:lpwstr>
  </property>
  <property fmtid="{D5CDD505-2E9C-101B-9397-08002B2CF9AE}" pid="51" name="LastSharedByTime">
    <vt:filetime>2017-11-27T12:50:31Z</vt:filetime>
  </property>
  <property fmtid="{D5CDD505-2E9C-101B-9397-08002B2CF9AE}" pid="52" name="SharedWithUsers">
    <vt:lpwstr>31378;#Tugdual de Quénetain;#138753;#Stephen Ebichondo (Insight Management Consultants)</vt:lpwstr>
  </property>
</Properties>
</file>